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0"/>
  </p:notesMasterIdLst>
  <p:sldIdLst>
    <p:sldId id="264" r:id="rId5"/>
    <p:sldId id="298" r:id="rId6"/>
    <p:sldId id="292" r:id="rId7"/>
    <p:sldId id="268" r:id="rId8"/>
    <p:sldId id="293" r:id="rId9"/>
    <p:sldId id="269" r:id="rId10"/>
    <p:sldId id="295" r:id="rId11"/>
    <p:sldId id="289" r:id="rId12"/>
    <p:sldId id="282" r:id="rId13"/>
    <p:sldId id="277" r:id="rId14"/>
    <p:sldId id="272" r:id="rId15"/>
    <p:sldId id="296" r:id="rId16"/>
    <p:sldId id="279" r:id="rId17"/>
    <p:sldId id="285" r:id="rId18"/>
    <p:sldId id="297" r:id="rId19"/>
    <p:sldId id="299" r:id="rId20"/>
    <p:sldId id="273" r:id="rId21"/>
    <p:sldId id="288" r:id="rId22"/>
    <p:sldId id="300" r:id="rId23"/>
    <p:sldId id="276" r:id="rId24"/>
    <p:sldId id="271" r:id="rId25"/>
    <p:sldId id="274" r:id="rId26"/>
    <p:sldId id="286" r:id="rId27"/>
    <p:sldId id="287" r:id="rId28"/>
    <p:sldId id="290" r:id="rId29"/>
  </p:sldIdLst>
  <p:sldSz cx="12192000" cy="6858000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8485"/>
    <a:srgbClr val="7A8DA9"/>
    <a:srgbClr val="E0E4EA"/>
    <a:srgbClr val="D1D7E0"/>
    <a:srgbClr val="FFD4CC"/>
    <a:srgbClr val="343359"/>
    <a:srgbClr val="ECECEC"/>
    <a:srgbClr val="FF4500"/>
    <a:srgbClr val="FFAA99"/>
    <a:srgbClr val="E0E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61D402-D82E-496A-860D-E446BE85C277}" v="13" dt="2019-12-20T19:00:25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6633"/>
  </p:normalViewPr>
  <p:slideViewPr>
    <p:cSldViewPr snapToGrid="0" snapToObjects="1" showGuides="1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63A09E6-9AC2-D34C-86E4-4062540F726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3650" y="868363"/>
            <a:ext cx="4168775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3"/>
            <a:ext cx="7388860" cy="2736593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461FA81-69AA-4049-B7BF-AAEC27D7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9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4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3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5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4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1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3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5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C2190-6E52-4E4E-8EFE-452982814C6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55937-3181-8B4E-A7AB-52917E69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hyperlink" Target="http://ifi-wikis.com/IFI-OpioidCrisi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http://ifi-wikis.com/IFI-OpioidCrisis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hyperlink" Target="http://ifi-wikis.com/IFI-OpioidCrisis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5.xml"/><Relationship Id="rId7" Type="http://schemas.openxmlformats.org/officeDocument/2006/relationships/slide" Target="slide18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17.xml"/><Relationship Id="rId4" Type="http://schemas.openxmlformats.org/officeDocument/2006/relationships/hyperlink" Target="http://ifi-wikis.com/IFI-OpioidCrisis" TargetMode="External"/><Relationship Id="rId9" Type="http://schemas.openxmlformats.org/officeDocument/2006/relationships/slide" Target="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17.xml"/><Relationship Id="rId4" Type="http://schemas.openxmlformats.org/officeDocument/2006/relationships/hyperlink" Target="http://ifi-wikis.com/IFI-OpioidCrisi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18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fi-wikis.com/IFI-OpioidCrisis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16.xml"/><Relationship Id="rId3" Type="http://schemas.microsoft.com/office/2007/relationships/hdphoto" Target="../media/hdphoto1.wdp"/><Relationship Id="rId7" Type="http://schemas.openxmlformats.org/officeDocument/2006/relationships/slide" Target="slide21.xml"/><Relationship Id="rId12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11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17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4.xml"/><Relationship Id="rId1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5.xml"/><Relationship Id="rId7" Type="http://schemas.openxmlformats.org/officeDocument/2006/relationships/slide" Target="slide21.xml"/><Relationship Id="rId2" Type="http://schemas.openxmlformats.org/officeDocument/2006/relationships/hyperlink" Target="http://ifi-wikis.com/IFI-OpioidCrisis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slide" Target="slide24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fi-wikis.com/IFI-OpioidCrisis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://ifi-wikis.com/IFI-OpioidCrisis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://ifi-wikis.com/IFI-OpioidCrisis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://ifi-wikis.com/IFI-OpioidCrisis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://ifi-wikis.com/IFI-OpioidCrisis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0.xml"/><Relationship Id="rId3" Type="http://schemas.openxmlformats.org/officeDocument/2006/relationships/slide" Target="slide12.xml"/><Relationship Id="rId7" Type="http://schemas.openxmlformats.org/officeDocument/2006/relationships/slide" Target="slide15.xml"/><Relationship Id="rId12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slide" Target="slide23.xml"/><Relationship Id="rId5" Type="http://schemas.openxmlformats.org/officeDocument/2006/relationships/image" Target="../media/image2.jpeg"/><Relationship Id="rId15" Type="http://schemas.openxmlformats.org/officeDocument/2006/relationships/slide" Target="slide16.xml"/><Relationship Id="rId10" Type="http://schemas.openxmlformats.org/officeDocument/2006/relationships/slide" Target="slide21.xml"/><Relationship Id="rId4" Type="http://schemas.openxmlformats.org/officeDocument/2006/relationships/slide" Target="slide22.xml"/><Relationship Id="rId9" Type="http://schemas.openxmlformats.org/officeDocument/2006/relationships/slide" Target="slide9.xml"/><Relationship Id="rId1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ifi-wikis.com/IFI-OpioidCrisis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10.xml"/><Relationship Id="rId4" Type="http://schemas.openxmlformats.org/officeDocument/2006/relationships/hyperlink" Target="http://ifi-wikis.com/IFI-OpioidCrisi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10.xml"/><Relationship Id="rId4" Type="http://schemas.openxmlformats.org/officeDocument/2006/relationships/hyperlink" Target="http://ifi-wikis.com/IFI-OpioidCrisi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://ifi-wikis.com/IFI-OpioidCrisis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6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77"/>
          <a:stretch/>
        </p:blipFill>
        <p:spPr>
          <a:xfrm>
            <a:off x="7919634" y="0"/>
            <a:ext cx="4272366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61992" y="0"/>
            <a:ext cx="8043620" cy="6858000"/>
          </a:xfrm>
          <a:prstGeom prst="rect">
            <a:avLst/>
          </a:prstGeom>
          <a:solidFill>
            <a:srgbClr val="242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1370" y="743916"/>
            <a:ext cx="6961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 Comprehensive Strategy Map Template for Addressing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1370" y="3052240"/>
            <a:ext cx="6961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50" dirty="0">
                <a:solidFill>
                  <a:srgbClr val="FB0000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</p:spTree>
    <p:extLst>
      <p:ext uri="{BB962C8B-B14F-4D97-AF65-F5344CB8AC3E}">
        <p14:creationId xmlns:p14="http://schemas.microsoft.com/office/powerpoint/2010/main" val="659543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384" name="Rounded Rectangle 383"/>
          <p:cNvSpPr/>
          <p:nvPr/>
        </p:nvSpPr>
        <p:spPr>
          <a:xfrm>
            <a:off x="7547400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Healthcare Professionals to Address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42488" y="542504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Up Arrow 128"/>
          <p:cNvSpPr/>
          <p:nvPr/>
        </p:nvSpPr>
        <p:spPr>
          <a:xfrm>
            <a:off x="8464616" y="542505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4413" y="64710"/>
            <a:ext cx="436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pc="3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to </a:t>
            </a:r>
            <a:r>
              <a:rPr lang="en-US"/>
              <a:t>expand &amp; enhance </a:t>
            </a:r>
          </a:p>
          <a:p>
            <a:r>
              <a:rPr lang="en-US" dirty="0"/>
              <a:t>Prescription Drug Monitoring Programs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5206484" y="1747647"/>
            <a:ext cx="2249424" cy="60350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Access to Opioids</a:t>
            </a:r>
          </a:p>
        </p:txBody>
      </p:sp>
      <p:sp>
        <p:nvSpPr>
          <p:cNvPr id="82" name="Rectangle 81">
            <a:hlinkClick r:id="rId2" action="ppaction://hlinksldjump"/>
          </p:cNvPr>
          <p:cNvSpPr/>
          <p:nvPr/>
        </p:nvSpPr>
        <p:spPr>
          <a:xfrm>
            <a:off x="9252414" y="4265653"/>
            <a:ext cx="1737360" cy="16766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7" name="Rectangle 86">
            <a:hlinkClick r:id="rId3" action="ppaction://hlinksldjump"/>
          </p:cNvPr>
          <p:cNvSpPr/>
          <p:nvPr/>
        </p:nvSpPr>
        <p:spPr>
          <a:xfrm rot="16200000">
            <a:off x="7373259" y="1760553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 rot="16200000">
            <a:off x="7203005" y="1751263"/>
            <a:ext cx="246888" cy="246888"/>
            <a:chOff x="2008651" y="3211907"/>
            <a:chExt cx="246888" cy="246888"/>
          </a:xfrm>
        </p:grpSpPr>
        <p:sp>
          <p:nvSpPr>
            <p:cNvPr id="96" name="Right Triangle 54"/>
            <p:cNvSpPr/>
            <p:nvPr/>
          </p:nvSpPr>
          <p:spPr>
            <a:xfrm rot="16200000">
              <a:off x="2008651" y="3211907"/>
              <a:ext cx="246888" cy="246888"/>
            </a:xfrm>
            <a:custGeom>
              <a:avLst/>
              <a:gdLst>
                <a:gd name="connsiteX0" fmla="*/ 0 w 291159"/>
                <a:gd name="connsiteY0" fmla="*/ 318697 h 318697"/>
                <a:gd name="connsiteX1" fmla="*/ 0 w 291159"/>
                <a:gd name="connsiteY1" fmla="*/ 0 h 318697"/>
                <a:gd name="connsiteX2" fmla="*/ 291159 w 291159"/>
                <a:gd name="connsiteY2" fmla="*/ 318697 h 318697"/>
                <a:gd name="connsiteX3" fmla="*/ 0 w 291159"/>
                <a:gd name="connsiteY3" fmla="*/ 318697 h 318697"/>
                <a:gd name="connsiteX0" fmla="*/ 25400 w 291159"/>
                <a:gd name="connsiteY0" fmla="*/ 286947 h 318697"/>
                <a:gd name="connsiteX1" fmla="*/ 0 w 291159"/>
                <a:gd name="connsiteY1" fmla="*/ 0 h 318697"/>
                <a:gd name="connsiteX2" fmla="*/ 291159 w 291159"/>
                <a:gd name="connsiteY2" fmla="*/ 318697 h 318697"/>
                <a:gd name="connsiteX3" fmla="*/ 25400 w 291159"/>
                <a:gd name="connsiteY3" fmla="*/ 286947 h 318697"/>
                <a:gd name="connsiteX0" fmla="*/ 25400 w 291159"/>
                <a:gd name="connsiteY0" fmla="*/ 286947 h 318697"/>
                <a:gd name="connsiteX1" fmla="*/ 0 w 291159"/>
                <a:gd name="connsiteY1" fmla="*/ 0 h 318697"/>
                <a:gd name="connsiteX2" fmla="*/ 291159 w 291159"/>
                <a:gd name="connsiteY2" fmla="*/ 318697 h 318697"/>
                <a:gd name="connsiteX3" fmla="*/ 25400 w 291159"/>
                <a:gd name="connsiteY3" fmla="*/ 286947 h 318697"/>
                <a:gd name="connsiteX0" fmla="*/ 25400 w 291159"/>
                <a:gd name="connsiteY0" fmla="*/ 286947 h 318697"/>
                <a:gd name="connsiteX1" fmla="*/ 0 w 291159"/>
                <a:gd name="connsiteY1" fmla="*/ 0 h 318697"/>
                <a:gd name="connsiteX2" fmla="*/ 291159 w 291159"/>
                <a:gd name="connsiteY2" fmla="*/ 318697 h 318697"/>
                <a:gd name="connsiteX3" fmla="*/ 25400 w 291159"/>
                <a:gd name="connsiteY3" fmla="*/ 286947 h 318697"/>
                <a:gd name="connsiteX0" fmla="*/ 41275 w 291159"/>
                <a:gd name="connsiteY0" fmla="*/ 299647 h 321605"/>
                <a:gd name="connsiteX1" fmla="*/ 0 w 291159"/>
                <a:gd name="connsiteY1" fmla="*/ 0 h 321605"/>
                <a:gd name="connsiteX2" fmla="*/ 291159 w 291159"/>
                <a:gd name="connsiteY2" fmla="*/ 318697 h 321605"/>
                <a:gd name="connsiteX3" fmla="*/ 41275 w 291159"/>
                <a:gd name="connsiteY3" fmla="*/ 299647 h 321605"/>
                <a:gd name="connsiteX0" fmla="*/ 35498 w 285382"/>
                <a:gd name="connsiteY0" fmla="*/ 296456 h 318414"/>
                <a:gd name="connsiteX1" fmla="*/ 0 w 285382"/>
                <a:gd name="connsiteY1" fmla="*/ 0 h 318414"/>
                <a:gd name="connsiteX2" fmla="*/ 285382 w 285382"/>
                <a:gd name="connsiteY2" fmla="*/ 315506 h 318414"/>
                <a:gd name="connsiteX3" fmla="*/ 35498 w 285382"/>
                <a:gd name="connsiteY3" fmla="*/ 296456 h 318414"/>
                <a:gd name="connsiteX0" fmla="*/ 36293 w 286177"/>
                <a:gd name="connsiteY0" fmla="*/ 296456 h 318414"/>
                <a:gd name="connsiteX1" fmla="*/ 795 w 286177"/>
                <a:gd name="connsiteY1" fmla="*/ 0 h 318414"/>
                <a:gd name="connsiteX2" fmla="*/ 286177 w 286177"/>
                <a:gd name="connsiteY2" fmla="*/ 315506 h 318414"/>
                <a:gd name="connsiteX3" fmla="*/ 36293 w 286177"/>
                <a:gd name="connsiteY3" fmla="*/ 296456 h 318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177" h="318414">
                  <a:moveTo>
                    <a:pt x="36293" y="296456"/>
                  </a:moveTo>
                  <a:cubicBezTo>
                    <a:pt x="2426" y="257957"/>
                    <a:pt x="-2292" y="232844"/>
                    <a:pt x="795" y="0"/>
                  </a:cubicBezTo>
                  <a:lnTo>
                    <a:pt x="286177" y="315506"/>
                  </a:lnTo>
                  <a:cubicBezTo>
                    <a:pt x="197591" y="304923"/>
                    <a:pt x="124879" y="338789"/>
                    <a:pt x="36293" y="296456"/>
                  </a:cubicBezTo>
                  <a:close/>
                </a:path>
              </a:pathLst>
            </a:custGeom>
            <a:solidFill>
              <a:srgbClr val="7A8DA9"/>
            </a:solidFill>
            <a:ln w="12700" cap="rnd" cmpd="sng">
              <a:solidFill>
                <a:srgbClr val="7A8DA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171092" y="3335209"/>
              <a:ext cx="27432" cy="82296"/>
            </a:xfrm>
            <a:prstGeom prst="rect">
              <a:avLst/>
            </a:prstGeom>
            <a:solidFill>
              <a:srgbClr val="E0E7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989008F6-D3BD-45F3-9A9B-8A0E8B99B070}"/>
              </a:ext>
            </a:extLst>
          </p:cNvPr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CF1D0D4-291F-40DC-961B-CD0A29D1A2D9}"/>
              </a:ext>
            </a:extLst>
          </p:cNvPr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ounded Rectangle 381">
            <a:extLst>
              <a:ext uri="{FF2B5EF4-FFF2-40B4-BE49-F238E27FC236}">
                <a16:creationId xmlns:a16="http://schemas.microsoft.com/office/drawing/2014/main" id="{DD391C95-C055-4203-A9EF-E607A170F854}"/>
              </a:ext>
            </a:extLst>
          </p:cNvPr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108" name="Rounded Rectangle 383">
            <a:extLst>
              <a:ext uri="{FF2B5EF4-FFF2-40B4-BE49-F238E27FC236}">
                <a16:creationId xmlns:a16="http://schemas.microsoft.com/office/drawing/2014/main" id="{8AEE2D69-437D-41B4-BEFE-320BD44486D7}"/>
              </a:ext>
            </a:extLst>
          </p:cNvPr>
          <p:cNvSpPr/>
          <p:nvPr/>
        </p:nvSpPr>
        <p:spPr>
          <a:xfrm>
            <a:off x="7406010" y="5618470"/>
            <a:ext cx="215307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Healthcare &amp; Treatment Professionals to Address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  <p:sp>
        <p:nvSpPr>
          <p:cNvPr id="111" name="Up Arrow 125">
            <a:extLst>
              <a:ext uri="{FF2B5EF4-FFF2-40B4-BE49-F238E27FC236}">
                <a16:creationId xmlns:a16="http://schemas.microsoft.com/office/drawing/2014/main" id="{3752B5D1-51D0-413B-A4A6-2705AADB1694}"/>
              </a:ext>
            </a:extLst>
          </p:cNvPr>
          <p:cNvSpPr/>
          <p:nvPr/>
        </p:nvSpPr>
        <p:spPr>
          <a:xfrm>
            <a:off x="2042488" y="542504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4" name="Up Arrow 128">
            <a:extLst>
              <a:ext uri="{FF2B5EF4-FFF2-40B4-BE49-F238E27FC236}">
                <a16:creationId xmlns:a16="http://schemas.microsoft.com/office/drawing/2014/main" id="{7820BDD0-9C75-4468-BF18-E2B698CBF960}"/>
              </a:ext>
            </a:extLst>
          </p:cNvPr>
          <p:cNvSpPr/>
          <p:nvPr/>
        </p:nvSpPr>
        <p:spPr>
          <a:xfrm>
            <a:off x="8464616" y="542505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D13E98A-D6B0-4DDF-990E-CD7FAC4B0247}"/>
              </a:ext>
            </a:extLst>
          </p:cNvPr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117" name="Rounded Rectangle 67">
            <a:extLst>
              <a:ext uri="{FF2B5EF4-FFF2-40B4-BE49-F238E27FC236}">
                <a16:creationId xmlns:a16="http://schemas.microsoft.com/office/drawing/2014/main" id="{42BE5AE6-07B0-4535-998C-0CA3DB0853A1}"/>
              </a:ext>
            </a:extLst>
          </p:cNvPr>
          <p:cNvSpPr/>
          <p:nvPr/>
        </p:nvSpPr>
        <p:spPr>
          <a:xfrm>
            <a:off x="5206484" y="1747647"/>
            <a:ext cx="2249424" cy="60350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&amp; Enhance Prescription Drug Monitoring Programs (PDMP)</a:t>
            </a:r>
          </a:p>
        </p:txBody>
      </p:sp>
      <p:sp>
        <p:nvSpPr>
          <p:cNvPr id="119" name="Rounded Rectangle 78">
            <a:extLst>
              <a:ext uri="{FF2B5EF4-FFF2-40B4-BE49-F238E27FC236}">
                <a16:creationId xmlns:a16="http://schemas.microsoft.com/office/drawing/2014/main" id="{3FF53DEC-7A27-4D74-9F8D-AEFD41A8A016}"/>
              </a:ext>
            </a:extLst>
          </p:cNvPr>
          <p:cNvSpPr/>
          <p:nvPr/>
        </p:nvSpPr>
        <p:spPr>
          <a:xfrm>
            <a:off x="4992523" y="3675449"/>
            <a:ext cx="1737360" cy="636672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Develop Consistent Protocols for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PDMP Monitoring </a:t>
            </a:r>
          </a:p>
        </p:txBody>
      </p:sp>
      <p:sp>
        <p:nvSpPr>
          <p:cNvPr id="124" name="Rounded Rectangle 78">
            <a:extLst>
              <a:ext uri="{FF2B5EF4-FFF2-40B4-BE49-F238E27FC236}">
                <a16:creationId xmlns:a16="http://schemas.microsoft.com/office/drawing/2014/main" id="{9DEA7F7D-E7B4-447C-BB7B-6A7FAE95BD06}"/>
              </a:ext>
            </a:extLst>
          </p:cNvPr>
          <p:cNvSpPr/>
          <p:nvPr/>
        </p:nvSpPr>
        <p:spPr>
          <a:xfrm>
            <a:off x="7910523" y="3077283"/>
            <a:ext cx="2011680" cy="593876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Improve Management of Data Collected through PDMPs </a:t>
            </a:r>
          </a:p>
        </p:txBody>
      </p:sp>
      <p:sp>
        <p:nvSpPr>
          <p:cNvPr id="125" name="Rounded Rectangle 78">
            <a:extLst>
              <a:ext uri="{FF2B5EF4-FFF2-40B4-BE49-F238E27FC236}">
                <a16:creationId xmlns:a16="http://schemas.microsoft.com/office/drawing/2014/main" id="{8AEE96FE-8229-4881-ADD5-441FDA3CFD97}"/>
              </a:ext>
            </a:extLst>
          </p:cNvPr>
          <p:cNvSpPr/>
          <p:nvPr/>
        </p:nvSpPr>
        <p:spPr>
          <a:xfrm>
            <a:off x="6850801" y="4155079"/>
            <a:ext cx="1737360" cy="636672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Increase Interstate Exchange of PDMP Data </a:t>
            </a:r>
          </a:p>
        </p:txBody>
      </p:sp>
      <p:sp>
        <p:nvSpPr>
          <p:cNvPr id="131" name="Rounded Rectangle 78">
            <a:extLst>
              <a:ext uri="{FF2B5EF4-FFF2-40B4-BE49-F238E27FC236}">
                <a16:creationId xmlns:a16="http://schemas.microsoft.com/office/drawing/2014/main" id="{0B175BB3-F9D8-4AD2-BAFB-8121ED50634F}"/>
              </a:ext>
            </a:extLst>
          </p:cNvPr>
          <p:cNvSpPr/>
          <p:nvPr/>
        </p:nvSpPr>
        <p:spPr>
          <a:xfrm>
            <a:off x="9411972" y="4139952"/>
            <a:ext cx="2190767" cy="636672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Improve Integration of PDMP Data with Surveillance Data </a:t>
            </a:r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1A7B23C7-D58B-4615-8A5C-93C974C1DD8B}"/>
              </a:ext>
            </a:extLst>
          </p:cNvPr>
          <p:cNvCxnSpPr>
            <a:cxnSpLocks/>
          </p:cNvCxnSpPr>
          <p:nvPr/>
        </p:nvCxnSpPr>
        <p:spPr>
          <a:xfrm flipV="1">
            <a:off x="5019943" y="2357971"/>
            <a:ext cx="460759" cy="40940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5186FBC-9071-4090-8AE3-A6D9500AE261}"/>
              </a:ext>
            </a:extLst>
          </p:cNvPr>
          <p:cNvCxnSpPr>
            <a:cxnSpLocks/>
          </p:cNvCxnSpPr>
          <p:nvPr/>
        </p:nvCxnSpPr>
        <p:spPr>
          <a:xfrm flipH="1" flipV="1">
            <a:off x="4992523" y="3345367"/>
            <a:ext cx="276539" cy="32397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9C040191-F809-4C58-899A-2E48517AAE69}"/>
              </a:ext>
            </a:extLst>
          </p:cNvPr>
          <p:cNvCxnSpPr>
            <a:cxnSpLocks/>
          </p:cNvCxnSpPr>
          <p:nvPr/>
        </p:nvCxnSpPr>
        <p:spPr>
          <a:xfrm flipV="1">
            <a:off x="8014908" y="3638959"/>
            <a:ext cx="146495" cy="51162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686260CA-C84A-49D3-ACEE-F5C6BCC620E5}"/>
              </a:ext>
            </a:extLst>
          </p:cNvPr>
          <p:cNvCxnSpPr>
            <a:cxnSpLocks/>
          </p:cNvCxnSpPr>
          <p:nvPr/>
        </p:nvCxnSpPr>
        <p:spPr>
          <a:xfrm flipH="1" flipV="1">
            <a:off x="9618263" y="3666649"/>
            <a:ext cx="252769" cy="47074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50C0A51E-0C58-4BDA-BBEF-2BF929E59B24}"/>
              </a:ext>
            </a:extLst>
          </p:cNvPr>
          <p:cNvCxnSpPr>
            <a:cxnSpLocks/>
          </p:cNvCxnSpPr>
          <p:nvPr/>
        </p:nvCxnSpPr>
        <p:spPr>
          <a:xfrm flipH="1" flipV="1">
            <a:off x="7446636" y="2153292"/>
            <a:ext cx="1017980" cy="92399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5B56CDD8-97F1-4E80-B575-A7CECFD24751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B2FF412-D001-440C-9DB2-ACFA92DD7857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1E74E8F-C738-4937-8425-F14100293036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6F070E6-A562-4523-9C62-176D2B840C3D}"/>
              </a:ext>
            </a:extLst>
          </p:cNvPr>
          <p:cNvCxnSpPr>
            <a:cxnSpLocks/>
          </p:cNvCxnSpPr>
          <p:nvPr/>
        </p:nvCxnSpPr>
        <p:spPr>
          <a:xfrm flipV="1">
            <a:off x="7449207" y="1695707"/>
            <a:ext cx="287506" cy="30244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F7390C4-B190-41FD-A7A0-8DA11C1EB30C}"/>
              </a:ext>
            </a:extLst>
          </p:cNvPr>
          <p:cNvCxnSpPr>
            <a:cxnSpLocks/>
          </p:cNvCxnSpPr>
          <p:nvPr/>
        </p:nvCxnSpPr>
        <p:spPr>
          <a:xfrm flipH="1" flipV="1">
            <a:off x="4763453" y="1812390"/>
            <a:ext cx="429419" cy="26491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78">
            <a:extLst>
              <a:ext uri="{FF2B5EF4-FFF2-40B4-BE49-F238E27FC236}">
                <a16:creationId xmlns:a16="http://schemas.microsoft.com/office/drawing/2014/main" id="{2803A74A-B66B-4D2E-A21F-E21C53FC8EEE}"/>
              </a:ext>
            </a:extLst>
          </p:cNvPr>
          <p:cNvSpPr/>
          <p:nvPr/>
        </p:nvSpPr>
        <p:spPr>
          <a:xfrm>
            <a:off x="2935689" y="1190861"/>
            <a:ext cx="2011680" cy="593876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Improve Research Access to PDMP Data</a:t>
            </a:r>
          </a:p>
        </p:txBody>
      </p:sp>
      <p:sp>
        <p:nvSpPr>
          <p:cNvPr id="69" name="Rounded Rectangle 78">
            <a:extLst>
              <a:ext uri="{FF2B5EF4-FFF2-40B4-BE49-F238E27FC236}">
                <a16:creationId xmlns:a16="http://schemas.microsoft.com/office/drawing/2014/main" id="{5A88BF76-8438-47F0-8BF6-B4AE50D4FC84}"/>
              </a:ext>
            </a:extLst>
          </p:cNvPr>
          <p:cNvSpPr/>
          <p:nvPr/>
        </p:nvSpPr>
        <p:spPr>
          <a:xfrm>
            <a:off x="7753511" y="1190861"/>
            <a:ext cx="2011680" cy="593876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Improve Use of PDMP to Identify Providers who Over-Prescribe Opioids</a:t>
            </a:r>
          </a:p>
        </p:txBody>
      </p:sp>
      <p:sp>
        <p:nvSpPr>
          <p:cNvPr id="53" name="Rounded Rectangle 78">
            <a:extLst>
              <a:ext uri="{FF2B5EF4-FFF2-40B4-BE49-F238E27FC236}">
                <a16:creationId xmlns:a16="http://schemas.microsoft.com/office/drawing/2014/main" id="{E3C5C1E2-BF57-4D75-82DA-9ADC3EDAD3B8}"/>
              </a:ext>
            </a:extLst>
          </p:cNvPr>
          <p:cNvSpPr/>
          <p:nvPr/>
        </p:nvSpPr>
        <p:spPr>
          <a:xfrm>
            <a:off x="5212264" y="862130"/>
            <a:ext cx="2011680" cy="593876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Improve Use of PDMP to Identify Patients Misusing Opioids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89B6F10-654F-4538-B297-EB15598E1207}"/>
              </a:ext>
            </a:extLst>
          </p:cNvPr>
          <p:cNvCxnSpPr>
            <a:cxnSpLocks/>
            <a:stCxn id="117" idx="0"/>
          </p:cNvCxnSpPr>
          <p:nvPr/>
        </p:nvCxnSpPr>
        <p:spPr>
          <a:xfrm flipV="1">
            <a:off x="6331196" y="1454535"/>
            <a:ext cx="9078" cy="29311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78">
            <a:extLst>
              <a:ext uri="{FF2B5EF4-FFF2-40B4-BE49-F238E27FC236}">
                <a16:creationId xmlns:a16="http://schemas.microsoft.com/office/drawing/2014/main" id="{075C394C-ADF2-412E-BB8E-0FBCCABB80B0}"/>
              </a:ext>
            </a:extLst>
          </p:cNvPr>
          <p:cNvSpPr/>
          <p:nvPr/>
        </p:nvSpPr>
        <p:spPr>
          <a:xfrm>
            <a:off x="2959736" y="3555154"/>
            <a:ext cx="1737360" cy="636672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Improve Ease of Use of PDMPs for Physicians </a:t>
            </a:r>
          </a:p>
        </p:txBody>
      </p:sp>
      <p:sp>
        <p:nvSpPr>
          <p:cNvPr id="133" name="Rounded Rectangle 78">
            <a:extLst>
              <a:ext uri="{FF2B5EF4-FFF2-40B4-BE49-F238E27FC236}">
                <a16:creationId xmlns:a16="http://schemas.microsoft.com/office/drawing/2014/main" id="{9D526C96-CB7D-4C0F-810F-AE66205EFE39}"/>
              </a:ext>
            </a:extLst>
          </p:cNvPr>
          <p:cNvSpPr/>
          <p:nvPr/>
        </p:nvSpPr>
        <p:spPr>
          <a:xfrm>
            <a:off x="3248304" y="2751491"/>
            <a:ext cx="1848204" cy="593876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Increase Utilization of PDMPs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1A0E084-306D-4688-9B0F-0E4E41BCC608}"/>
              </a:ext>
            </a:extLst>
          </p:cNvPr>
          <p:cNvCxnSpPr>
            <a:cxnSpLocks/>
          </p:cNvCxnSpPr>
          <p:nvPr/>
        </p:nvCxnSpPr>
        <p:spPr>
          <a:xfrm flipV="1">
            <a:off x="3959658" y="3328220"/>
            <a:ext cx="13236" cy="21901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8">
            <a:extLst>
              <a:ext uri="{FF2B5EF4-FFF2-40B4-BE49-F238E27FC236}">
                <a16:creationId xmlns:a16="http://schemas.microsoft.com/office/drawing/2014/main" id="{84B44DA4-1221-4F71-942D-C028E7588E10}"/>
              </a:ext>
            </a:extLst>
          </p:cNvPr>
          <p:cNvSpPr/>
          <p:nvPr/>
        </p:nvSpPr>
        <p:spPr>
          <a:xfrm>
            <a:off x="3183156" y="4388185"/>
            <a:ext cx="1913351" cy="636672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Improve PDMP Integration with Hospitals &amp; Clinics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4ABD9BF-774B-4154-AB7A-467EA22FCB28}"/>
              </a:ext>
            </a:extLst>
          </p:cNvPr>
          <p:cNvCxnSpPr>
            <a:cxnSpLocks/>
          </p:cNvCxnSpPr>
          <p:nvPr/>
        </p:nvCxnSpPr>
        <p:spPr>
          <a:xfrm flipV="1">
            <a:off x="4818014" y="3366708"/>
            <a:ext cx="4474" cy="103919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6147453-0B61-49A7-AD26-5224D2382B80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5A06FC7-6DFD-4061-9346-83762B23682F}"/>
              </a:ext>
            </a:extLst>
          </p:cNvPr>
          <p:cNvGrpSpPr/>
          <p:nvPr/>
        </p:nvGrpSpPr>
        <p:grpSpPr>
          <a:xfrm>
            <a:off x="7288558" y="1682465"/>
            <a:ext cx="205964" cy="192025"/>
            <a:chOff x="4251250" y="3724099"/>
            <a:chExt cx="228600" cy="228600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EA75B9F-8F0D-4F13-B570-185ECAE29662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7D78A9E-FACE-453D-9D86-9C5AFA050E46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76" name="Rectangle 75">
                <a:hlinkClick r:id="" action="ppaction://noaction"/>
                <a:extLst>
                  <a:ext uri="{FF2B5EF4-FFF2-40B4-BE49-F238E27FC236}">
                    <a16:creationId xmlns:a16="http://schemas.microsoft.com/office/drawing/2014/main" id="{EAD29191-5850-4461-8104-CE6A8B2EE3D4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09FEEE4-9103-4B4C-BC6B-314171A8FF77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EFC3A4D-C91F-44FF-B858-0F2406DDD01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64">
            <a:hlinkClick r:id="rId5" action="ppaction://hlinksldjump"/>
          </p:cNvPr>
          <p:cNvSpPr/>
          <p:nvPr/>
        </p:nvSpPr>
        <p:spPr>
          <a:xfrm>
            <a:off x="7264609" y="1673234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7B4E100-EA33-436B-B3F9-3B18C49577A2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28, December 2018</a:t>
            </a:r>
          </a:p>
        </p:txBody>
      </p:sp>
    </p:spTree>
    <p:extLst>
      <p:ext uri="{BB962C8B-B14F-4D97-AF65-F5344CB8AC3E}">
        <p14:creationId xmlns:p14="http://schemas.microsoft.com/office/powerpoint/2010/main" val="1499198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4871" y="542653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9" y="44844"/>
            <a:ext cx="296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minimize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diversion</a:t>
            </a:r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 of prescription drugs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cxnSp>
        <p:nvCxnSpPr>
          <p:cNvPr id="23" name="Straight Arrow Connector 22"/>
          <p:cNvCxnSpPr>
            <a:cxnSpLocks/>
            <a:stCxn id="31" idx="0"/>
          </p:cNvCxnSpPr>
          <p:nvPr/>
        </p:nvCxnSpPr>
        <p:spPr>
          <a:xfrm flipV="1">
            <a:off x="1943273" y="1378548"/>
            <a:ext cx="3269326" cy="100342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42" idx="0"/>
          </p:cNvCxnSpPr>
          <p:nvPr/>
        </p:nvCxnSpPr>
        <p:spPr>
          <a:xfrm flipV="1">
            <a:off x="3676473" y="1568350"/>
            <a:ext cx="1709195" cy="81583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34" idx="0"/>
          </p:cNvCxnSpPr>
          <p:nvPr/>
        </p:nvCxnSpPr>
        <p:spPr>
          <a:xfrm flipV="1">
            <a:off x="8870814" y="3113314"/>
            <a:ext cx="1043" cy="47035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</p:cNvCxnSpPr>
          <p:nvPr/>
        </p:nvCxnSpPr>
        <p:spPr>
          <a:xfrm flipH="1" flipV="1">
            <a:off x="7868169" y="1373176"/>
            <a:ext cx="2854781" cy="105230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5389373" y="1568350"/>
            <a:ext cx="641313" cy="85712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  <a:stCxn id="35" idx="0"/>
          </p:cNvCxnSpPr>
          <p:nvPr/>
        </p:nvCxnSpPr>
        <p:spPr>
          <a:xfrm flipH="1" flipV="1">
            <a:off x="7728017" y="1568351"/>
            <a:ext cx="1142797" cy="81583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283710" y="898891"/>
            <a:ext cx="2528376" cy="60279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Minimize Other Diversion of Prescription Drugs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313160" y="2384182"/>
            <a:ext cx="1645920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Minimize Inappropriate Internet Purchases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120313" y="2381972"/>
            <a:ext cx="1645920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Eliminate “Pill Mills”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9797843" y="2381972"/>
            <a:ext cx="1645920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Reduce Access to Precursor Ingredients</a:t>
            </a:r>
          </a:p>
        </p:txBody>
      </p:sp>
      <p:sp>
        <p:nvSpPr>
          <p:cNvPr id="33" name="Rounded Rectangle 97"/>
          <p:cNvSpPr/>
          <p:nvPr/>
        </p:nvSpPr>
        <p:spPr>
          <a:xfrm>
            <a:off x="4581285" y="2389773"/>
            <a:ext cx="1645920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Eliminate Counterfeit Prescriptions</a:t>
            </a:r>
          </a:p>
        </p:txBody>
      </p:sp>
      <p:sp>
        <p:nvSpPr>
          <p:cNvPr id="34" name="Rounded Rectangle 84"/>
          <p:cNvSpPr/>
          <p:nvPr/>
        </p:nvSpPr>
        <p:spPr>
          <a:xfrm>
            <a:off x="8047854" y="3583668"/>
            <a:ext cx="1645920" cy="73152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Increase Interstate Sharing of PDMP Data</a:t>
            </a:r>
          </a:p>
        </p:txBody>
      </p:sp>
      <p:sp>
        <p:nvSpPr>
          <p:cNvPr id="35" name="Rounded Rectangle 97"/>
          <p:cNvSpPr/>
          <p:nvPr/>
        </p:nvSpPr>
        <p:spPr>
          <a:xfrm>
            <a:off x="8047854" y="2384182"/>
            <a:ext cx="1645920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&amp; Enhance Prescription Drug Monitoring Programs (PDMP)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2506148" y="4354948"/>
            <a:ext cx="2080733" cy="73152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&amp; Expand Screening &amp; Testing for Misuse</a:t>
            </a:r>
          </a:p>
        </p:txBody>
      </p:sp>
      <p:sp>
        <p:nvSpPr>
          <p:cNvPr id="40" name="Up Arrow 39"/>
          <p:cNvSpPr/>
          <p:nvPr/>
        </p:nvSpPr>
        <p:spPr>
          <a:xfrm>
            <a:off x="3457890" y="416261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2" name="Rounded Rectangle 97"/>
          <p:cNvSpPr/>
          <p:nvPr/>
        </p:nvSpPr>
        <p:spPr>
          <a:xfrm>
            <a:off x="2853513" y="2384182"/>
            <a:ext cx="1645920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Reduce Theft of Pills from Pharmacies</a:t>
            </a:r>
          </a:p>
        </p:txBody>
      </p:sp>
      <p:cxnSp>
        <p:nvCxnSpPr>
          <p:cNvPr id="43" name="Straight Arrow Connector 42"/>
          <p:cNvCxnSpPr>
            <a:cxnSpLocks/>
          </p:cNvCxnSpPr>
          <p:nvPr/>
        </p:nvCxnSpPr>
        <p:spPr>
          <a:xfrm flipH="1" flipV="1">
            <a:off x="6758616" y="1579397"/>
            <a:ext cx="378171" cy="802575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D4155D87-F8D0-413C-9A3C-F01DBF3DBD5E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91454C-CB7A-4AF6-B7F5-5F308CCAE202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CDC899-0571-422F-874C-2A5A9A7654F2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49" name="Rounded Rectangle 385">
            <a:extLst>
              <a:ext uri="{FF2B5EF4-FFF2-40B4-BE49-F238E27FC236}">
                <a16:creationId xmlns:a16="http://schemas.microsoft.com/office/drawing/2014/main" id="{2F5333AE-C27D-4A4C-B8FC-2231122A3D24}"/>
              </a:ext>
            </a:extLst>
          </p:cNvPr>
          <p:cNvSpPr/>
          <p:nvPr/>
        </p:nvSpPr>
        <p:spPr>
          <a:xfrm>
            <a:off x="540616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50" name="Up Arrow 127">
            <a:extLst>
              <a:ext uri="{FF2B5EF4-FFF2-40B4-BE49-F238E27FC236}">
                <a16:creationId xmlns:a16="http://schemas.microsoft.com/office/drawing/2014/main" id="{D7E77D79-7B33-42F8-971D-1F1042D91275}"/>
              </a:ext>
            </a:extLst>
          </p:cNvPr>
          <p:cNvSpPr/>
          <p:nvPr/>
        </p:nvSpPr>
        <p:spPr>
          <a:xfrm>
            <a:off x="6322208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BC17326-515B-4A3E-B4E4-5517A06677F6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51ED0F9-9238-46C1-8068-63FFA9CFF975}"/>
              </a:ext>
            </a:extLst>
          </p:cNvPr>
          <p:cNvGrpSpPr/>
          <p:nvPr/>
        </p:nvGrpSpPr>
        <p:grpSpPr>
          <a:xfrm>
            <a:off x="7659802" y="818877"/>
            <a:ext cx="205964" cy="192025"/>
            <a:chOff x="4251250" y="3724099"/>
            <a:chExt cx="228600" cy="228600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EFF3117-E020-40ED-9A35-FCE00C1452D4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4D54022-4607-4D74-83CB-66537AA8463B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57" name="Rectangle 56">
                <a:hlinkClick r:id="" action="ppaction://noaction"/>
                <a:extLst>
                  <a:ext uri="{FF2B5EF4-FFF2-40B4-BE49-F238E27FC236}">
                    <a16:creationId xmlns:a16="http://schemas.microsoft.com/office/drawing/2014/main" id="{B84ECA70-2DD7-41FC-8A36-C36A9B3A1DD2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8A55492-7889-4ACF-8EBB-E400FDE2ACA1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DCA5EF9-A24A-4513-84C8-08398FEBAB9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hlinkClick r:id="rId3" action="ppaction://hlinksldjump"/>
          </p:cNvPr>
          <p:cNvSpPr/>
          <p:nvPr/>
        </p:nvSpPr>
        <p:spPr>
          <a:xfrm>
            <a:off x="7646070" y="811766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F3A92C1-5E29-4E7A-9ED1-DCE9B139F269}"/>
              </a:ext>
            </a:extLst>
          </p:cNvPr>
          <p:cNvGrpSpPr/>
          <p:nvPr/>
        </p:nvGrpSpPr>
        <p:grpSpPr>
          <a:xfrm>
            <a:off x="9546102" y="2892922"/>
            <a:ext cx="205965" cy="192024"/>
            <a:chOff x="4251250" y="3724099"/>
            <a:chExt cx="228600" cy="2286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B551430-0616-438B-BD60-FB0A6D8C8C9F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9379329-D02F-43B8-ADCD-77F1DF1477D8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62" name="Rectangle 61">
                <a:hlinkClick r:id="" action="ppaction://noaction"/>
                <a:extLst>
                  <a:ext uri="{FF2B5EF4-FFF2-40B4-BE49-F238E27FC236}">
                    <a16:creationId xmlns:a16="http://schemas.microsoft.com/office/drawing/2014/main" id="{0B2F0CA4-7D12-4E25-B631-94B06C621609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083AB35-34B6-411C-B5BC-19B91D41FCCE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F436278-EDB0-468C-A972-1C37FF0B5AB7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E72C606-1EB6-4FAD-84E9-BFCBC74940A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hlinkClick r:id="rId4" action="ppaction://hlinksldjump"/>
            <a:extLst>
              <a:ext uri="{FF2B5EF4-FFF2-40B4-BE49-F238E27FC236}">
                <a16:creationId xmlns:a16="http://schemas.microsoft.com/office/drawing/2014/main" id="{CF1BA120-17E4-4FA8-9F39-1E815DA02FAE}"/>
              </a:ext>
            </a:extLst>
          </p:cNvPr>
          <p:cNvSpPr/>
          <p:nvPr/>
        </p:nvSpPr>
        <p:spPr>
          <a:xfrm>
            <a:off x="9525313" y="2864972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B531BD0-7631-450E-9EB4-B5F5F7877C6D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28, December 2018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7D1AAC-F3B4-4F1E-A2CA-E67C45F0181B}"/>
              </a:ext>
            </a:extLst>
          </p:cNvPr>
          <p:cNvSpPr/>
          <p:nvPr/>
        </p:nvSpPr>
        <p:spPr>
          <a:xfrm>
            <a:off x="3179928" y="3254991"/>
            <a:ext cx="4454236" cy="970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Collapse into Minimize Other Diversion</a:t>
            </a:r>
          </a:p>
        </p:txBody>
      </p:sp>
    </p:spTree>
    <p:extLst>
      <p:ext uri="{BB962C8B-B14F-4D97-AF65-F5344CB8AC3E}">
        <p14:creationId xmlns:p14="http://schemas.microsoft.com/office/powerpoint/2010/main" val="118869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60156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384" name="Rounded Rectangle 383"/>
          <p:cNvSpPr/>
          <p:nvPr/>
        </p:nvSpPr>
        <p:spPr>
          <a:xfrm>
            <a:off x="7410520" y="5618470"/>
            <a:ext cx="214856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Healthcare &amp; Treatment Professionals to Address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  <p:sp>
        <p:nvSpPr>
          <p:cNvPr id="385" name="Rounded Rectangle 384"/>
          <p:cNvSpPr/>
          <p:nvPr/>
        </p:nvSpPr>
        <p:spPr>
          <a:xfrm>
            <a:off x="9689221" y="56095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526398" y="542504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Up Arrow 128"/>
          <p:cNvSpPr/>
          <p:nvPr/>
        </p:nvSpPr>
        <p:spPr>
          <a:xfrm>
            <a:off x="8464616" y="542505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10606437" y="541740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8" y="44844"/>
            <a:ext cx="3713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improve teamwork among existing programs &amp; coalitions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cxnSp>
        <p:nvCxnSpPr>
          <p:cNvPr id="61" name="Straight Arrow Connector 60"/>
          <p:cNvCxnSpPr>
            <a:cxnSpLocks/>
          </p:cNvCxnSpPr>
          <p:nvPr/>
        </p:nvCxnSpPr>
        <p:spPr>
          <a:xfrm flipV="1">
            <a:off x="4764298" y="1417739"/>
            <a:ext cx="522895" cy="50357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cxnSpLocks/>
            <a:stCxn id="91" idx="0"/>
            <a:endCxn id="72" idx="2"/>
          </p:cNvCxnSpPr>
          <p:nvPr/>
        </p:nvCxnSpPr>
        <p:spPr>
          <a:xfrm flipV="1">
            <a:off x="2153273" y="2480826"/>
            <a:ext cx="397" cy="171535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5287193" y="886296"/>
            <a:ext cx="2249424" cy="60350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Teamwork Among Existing Programs &amp; Coalitions 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262156" y="1917204"/>
            <a:ext cx="1783028" cy="56362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Improve, Align &amp; Integrate Relevant Collective Impact Efforts</a:t>
            </a:r>
          </a:p>
        </p:txBody>
      </p:sp>
      <p:sp>
        <p:nvSpPr>
          <p:cNvPr id="81" name="Rounded Rectangle 100"/>
          <p:cNvSpPr/>
          <p:nvPr/>
        </p:nvSpPr>
        <p:spPr>
          <a:xfrm>
            <a:off x="5520618" y="4325033"/>
            <a:ext cx="2096536" cy="4938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Enhance &amp; Expand Data Sharing among Relevant Systems</a:t>
            </a:r>
          </a:p>
        </p:txBody>
      </p:sp>
      <p:sp>
        <p:nvSpPr>
          <p:cNvPr id="82" name="Rectangle 81">
            <a:hlinkClick r:id="rId2" action="ppaction://hlinksldjump"/>
          </p:cNvPr>
          <p:cNvSpPr/>
          <p:nvPr/>
        </p:nvSpPr>
        <p:spPr>
          <a:xfrm>
            <a:off x="6236157" y="4388185"/>
            <a:ext cx="186101" cy="18409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7" name="Rectangle 86">
            <a:hlinkClick r:id="rId3" action="ppaction://hlinksldjump"/>
          </p:cNvPr>
          <p:cNvSpPr/>
          <p:nvPr/>
        </p:nvSpPr>
        <p:spPr>
          <a:xfrm rot="16200000">
            <a:off x="7437190" y="924369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C084ED-E9CA-462C-94C4-996A66BE44AF}"/>
              </a:ext>
            </a:extLst>
          </p:cNvPr>
          <p:cNvSpPr txBox="1"/>
          <p:nvPr/>
        </p:nvSpPr>
        <p:spPr>
          <a:xfrm>
            <a:off x="1228088" y="1087286"/>
            <a:ext cx="2897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Strategic Collaboration among Organizations &amp; Coalitions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310F22F-173E-40E6-BDC5-9D806E4E1351}"/>
              </a:ext>
            </a:extLst>
          </p:cNvPr>
          <p:cNvSpPr txBox="1"/>
          <p:nvPr/>
        </p:nvSpPr>
        <p:spPr>
          <a:xfrm>
            <a:off x="8146744" y="1086569"/>
            <a:ext cx="263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Operational Coordination</a:t>
            </a:r>
          </a:p>
          <a:p>
            <a:pPr algn="ctr"/>
            <a:r>
              <a:rPr lang="en-US" sz="1200" i="1" dirty="0"/>
              <a:t> around Individuals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9D1BA43-2B04-469D-B589-EE9CA203214F}"/>
              </a:ext>
            </a:extLst>
          </p:cNvPr>
          <p:cNvCxnSpPr>
            <a:cxnSpLocks/>
          </p:cNvCxnSpPr>
          <p:nvPr/>
        </p:nvCxnSpPr>
        <p:spPr>
          <a:xfrm flipH="1" flipV="1">
            <a:off x="7407016" y="1507105"/>
            <a:ext cx="420276" cy="397637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113200B-4551-4F4A-B422-5DEFBBD09CA9}"/>
              </a:ext>
            </a:extLst>
          </p:cNvPr>
          <p:cNvCxnSpPr>
            <a:cxnSpLocks/>
          </p:cNvCxnSpPr>
          <p:nvPr/>
        </p:nvCxnSpPr>
        <p:spPr>
          <a:xfrm flipH="1" flipV="1">
            <a:off x="7575380" y="1327212"/>
            <a:ext cx="2240924" cy="58999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8884081" y="1921318"/>
            <a:ext cx="1924043" cy="57864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Enhance &amp; Expand Holistic Care Coordination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6555666" y="1911987"/>
            <a:ext cx="2184836" cy="567583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the Referral of People to Community Services &amp; Resources</a:t>
            </a:r>
          </a:p>
        </p:txBody>
      </p:sp>
      <p:sp>
        <p:nvSpPr>
          <p:cNvPr id="59" name="Rounded Rectangle 71">
            <a:extLst>
              <a:ext uri="{FF2B5EF4-FFF2-40B4-BE49-F238E27FC236}">
                <a16:creationId xmlns:a16="http://schemas.microsoft.com/office/drawing/2014/main" id="{3934B9E8-FC18-4F13-AB12-3B7186D29BCC}"/>
              </a:ext>
            </a:extLst>
          </p:cNvPr>
          <p:cNvSpPr/>
          <p:nvPr/>
        </p:nvSpPr>
        <p:spPr>
          <a:xfrm>
            <a:off x="3242717" y="1914929"/>
            <a:ext cx="1783028" cy="573103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Collaboration Among Government &amp; Healthcare Organizations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CFF3F2D-69CF-4D46-BCF3-F487A490A82B}"/>
              </a:ext>
            </a:extLst>
          </p:cNvPr>
          <p:cNvCxnSpPr>
            <a:cxnSpLocks/>
            <a:endCxn id="68" idx="1"/>
          </p:cNvCxnSpPr>
          <p:nvPr/>
        </p:nvCxnSpPr>
        <p:spPr>
          <a:xfrm flipV="1">
            <a:off x="2703646" y="1188048"/>
            <a:ext cx="2583547" cy="72915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71">
            <a:extLst>
              <a:ext uri="{FF2B5EF4-FFF2-40B4-BE49-F238E27FC236}">
                <a16:creationId xmlns:a16="http://schemas.microsoft.com/office/drawing/2014/main" id="{7DDC6D75-FD40-4A83-BA40-DE11F12DF261}"/>
              </a:ext>
            </a:extLst>
          </p:cNvPr>
          <p:cNvSpPr/>
          <p:nvPr/>
        </p:nvSpPr>
        <p:spPr>
          <a:xfrm>
            <a:off x="1250771" y="2652361"/>
            <a:ext cx="1805003" cy="73152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Alignment Among Funders Working to Address the Opioid Crisis or Related Issues</a:t>
            </a:r>
          </a:p>
        </p:txBody>
      </p:sp>
      <p:sp>
        <p:nvSpPr>
          <p:cNvPr id="94" name="Up Arrow 87">
            <a:extLst>
              <a:ext uri="{FF2B5EF4-FFF2-40B4-BE49-F238E27FC236}">
                <a16:creationId xmlns:a16="http://schemas.microsoft.com/office/drawing/2014/main" id="{DC5AE1D1-A78E-4822-8C3F-2C3834413352}"/>
              </a:ext>
            </a:extLst>
          </p:cNvPr>
          <p:cNvSpPr/>
          <p:nvPr/>
        </p:nvSpPr>
        <p:spPr>
          <a:xfrm>
            <a:off x="6464165" y="4116327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EA4DB2F-5DE1-4F13-A2AD-997D29ADF87A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A3F85B-9E0D-46CB-89AF-025D1C0F0131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7CC9910-CC39-4AC0-8684-108B6FF49D87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34427F8-5BD7-43F1-AA0B-73DE07F04DAA}"/>
              </a:ext>
            </a:extLst>
          </p:cNvPr>
          <p:cNvSpPr txBox="1"/>
          <p:nvPr/>
        </p:nvSpPr>
        <p:spPr>
          <a:xfrm>
            <a:off x="1927483" y="3929882"/>
            <a:ext cx="201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State Government </a:t>
            </a:r>
          </a:p>
        </p:txBody>
      </p:sp>
      <p:sp>
        <p:nvSpPr>
          <p:cNvPr id="100" name="Rounded Rectangle 71">
            <a:extLst>
              <a:ext uri="{FF2B5EF4-FFF2-40B4-BE49-F238E27FC236}">
                <a16:creationId xmlns:a16="http://schemas.microsoft.com/office/drawing/2014/main" id="{3E236C2D-03D1-4D45-B529-8C549EAECC1D}"/>
              </a:ext>
            </a:extLst>
          </p:cNvPr>
          <p:cNvSpPr/>
          <p:nvPr/>
        </p:nvSpPr>
        <p:spPr>
          <a:xfrm>
            <a:off x="2021013" y="4261376"/>
            <a:ext cx="1783028" cy="56362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Collaboration among State Agencies &amp; with Policymakers</a:t>
            </a:r>
          </a:p>
        </p:txBody>
      </p:sp>
      <p:sp>
        <p:nvSpPr>
          <p:cNvPr id="66" name="Rounded Rectangle 385">
            <a:extLst>
              <a:ext uri="{FF2B5EF4-FFF2-40B4-BE49-F238E27FC236}">
                <a16:creationId xmlns:a16="http://schemas.microsoft.com/office/drawing/2014/main" id="{87A4BF7D-F5A7-4B07-AA0C-58840C585B34}"/>
              </a:ext>
            </a:extLst>
          </p:cNvPr>
          <p:cNvSpPr/>
          <p:nvPr/>
        </p:nvSpPr>
        <p:spPr>
          <a:xfrm>
            <a:off x="5146106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101" name="Up Arrow 127">
            <a:extLst>
              <a:ext uri="{FF2B5EF4-FFF2-40B4-BE49-F238E27FC236}">
                <a16:creationId xmlns:a16="http://schemas.microsoft.com/office/drawing/2014/main" id="{C5EB49BB-55D4-489D-8E9F-B8B67DF1E659}"/>
              </a:ext>
            </a:extLst>
          </p:cNvPr>
          <p:cNvSpPr/>
          <p:nvPr/>
        </p:nvSpPr>
        <p:spPr>
          <a:xfrm>
            <a:off x="6062149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DE2D37B-CF17-4468-8543-7732ACA97347}"/>
              </a:ext>
            </a:extLst>
          </p:cNvPr>
          <p:cNvGrpSpPr/>
          <p:nvPr/>
        </p:nvGrpSpPr>
        <p:grpSpPr>
          <a:xfrm>
            <a:off x="7411189" y="842029"/>
            <a:ext cx="205965" cy="192024"/>
            <a:chOff x="4251250" y="3724099"/>
            <a:chExt cx="228600" cy="228600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CDD41A76-19E6-48E2-9D26-4D88CA4AD1DA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BF817E34-A68B-48EA-8EBD-A145F9CDB370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17" name="Rectangle 116">
                <a:hlinkClick r:id="" action="ppaction://noaction"/>
                <a:extLst>
                  <a:ext uri="{FF2B5EF4-FFF2-40B4-BE49-F238E27FC236}">
                    <a16:creationId xmlns:a16="http://schemas.microsoft.com/office/drawing/2014/main" id="{B5CFF0D9-6E99-4D03-847B-437868BABEB0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B81BE17-7CC7-488B-A0E2-16AE188F7A9F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42B34472-8D2A-4A6C-BE08-31D42D683F9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>
            <a:hlinkClick r:id="rId4" action="ppaction://hlinksldjump"/>
            <a:extLst>
              <a:ext uri="{FF2B5EF4-FFF2-40B4-BE49-F238E27FC236}">
                <a16:creationId xmlns:a16="http://schemas.microsoft.com/office/drawing/2014/main" id="{4E8CE47A-8965-4550-8D85-B87042891A45}"/>
              </a:ext>
            </a:extLst>
          </p:cNvPr>
          <p:cNvSpPr/>
          <p:nvPr/>
        </p:nvSpPr>
        <p:spPr>
          <a:xfrm>
            <a:off x="7383729" y="839221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BECD35A-4EB1-43C5-8F41-74414DC28C6B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December 2019</a:t>
            </a:r>
          </a:p>
        </p:txBody>
      </p:sp>
    </p:spTree>
    <p:extLst>
      <p:ext uri="{BB962C8B-B14F-4D97-AF65-F5344CB8AC3E}">
        <p14:creationId xmlns:p14="http://schemas.microsoft.com/office/powerpoint/2010/main" val="419408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6366459" y="44844"/>
            <a:ext cx="296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enhance &amp; expand </a:t>
            </a:r>
            <a:b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data sharing 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57" name="Rectangle 56">
            <a:hlinkClick r:id="rId2" action="ppaction://hlinksldjump"/>
            <a:extLst>
              <a:ext uri="{FF2B5EF4-FFF2-40B4-BE49-F238E27FC236}">
                <a16:creationId xmlns:a16="http://schemas.microsoft.com/office/drawing/2014/main" id="{0E1567CB-14A2-4254-A323-19428826267C}"/>
              </a:ext>
            </a:extLst>
          </p:cNvPr>
          <p:cNvSpPr/>
          <p:nvPr/>
        </p:nvSpPr>
        <p:spPr>
          <a:xfrm>
            <a:off x="5378988" y="1049734"/>
            <a:ext cx="186101" cy="1926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9" name="Rectangle 98">
            <a:hlinkClick r:id="rId3" action="ppaction://hlinksldjump"/>
            <a:extLst>
              <a:ext uri="{FF2B5EF4-FFF2-40B4-BE49-F238E27FC236}">
                <a16:creationId xmlns:a16="http://schemas.microsoft.com/office/drawing/2014/main" id="{88C34F94-428A-4322-9CAA-BD92255BBC9C}"/>
              </a:ext>
            </a:extLst>
          </p:cNvPr>
          <p:cNvSpPr/>
          <p:nvPr/>
        </p:nvSpPr>
        <p:spPr>
          <a:xfrm rot="16200000">
            <a:off x="6679543" y="933078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C5DDE53D-E733-45A7-8078-24D850CB7758}"/>
              </a:ext>
            </a:extLst>
          </p:cNvPr>
          <p:cNvGrpSpPr/>
          <p:nvPr/>
        </p:nvGrpSpPr>
        <p:grpSpPr>
          <a:xfrm rot="16200000">
            <a:off x="6764605" y="885369"/>
            <a:ext cx="246888" cy="246888"/>
            <a:chOff x="2008651" y="3211907"/>
            <a:chExt cx="246888" cy="246888"/>
          </a:xfrm>
        </p:grpSpPr>
        <p:sp>
          <p:nvSpPr>
            <p:cNvPr id="101" name="Right Triangle 54">
              <a:extLst>
                <a:ext uri="{FF2B5EF4-FFF2-40B4-BE49-F238E27FC236}">
                  <a16:creationId xmlns:a16="http://schemas.microsoft.com/office/drawing/2014/main" id="{799046BF-1237-48DF-82AB-9B7D7847DEED}"/>
                </a:ext>
              </a:extLst>
            </p:cNvPr>
            <p:cNvSpPr/>
            <p:nvPr/>
          </p:nvSpPr>
          <p:spPr>
            <a:xfrm rot="16200000">
              <a:off x="2008651" y="3211907"/>
              <a:ext cx="246888" cy="246888"/>
            </a:xfrm>
            <a:custGeom>
              <a:avLst/>
              <a:gdLst>
                <a:gd name="connsiteX0" fmla="*/ 0 w 291159"/>
                <a:gd name="connsiteY0" fmla="*/ 318697 h 318697"/>
                <a:gd name="connsiteX1" fmla="*/ 0 w 291159"/>
                <a:gd name="connsiteY1" fmla="*/ 0 h 318697"/>
                <a:gd name="connsiteX2" fmla="*/ 291159 w 291159"/>
                <a:gd name="connsiteY2" fmla="*/ 318697 h 318697"/>
                <a:gd name="connsiteX3" fmla="*/ 0 w 291159"/>
                <a:gd name="connsiteY3" fmla="*/ 318697 h 318697"/>
                <a:gd name="connsiteX0" fmla="*/ 25400 w 291159"/>
                <a:gd name="connsiteY0" fmla="*/ 286947 h 318697"/>
                <a:gd name="connsiteX1" fmla="*/ 0 w 291159"/>
                <a:gd name="connsiteY1" fmla="*/ 0 h 318697"/>
                <a:gd name="connsiteX2" fmla="*/ 291159 w 291159"/>
                <a:gd name="connsiteY2" fmla="*/ 318697 h 318697"/>
                <a:gd name="connsiteX3" fmla="*/ 25400 w 291159"/>
                <a:gd name="connsiteY3" fmla="*/ 286947 h 318697"/>
                <a:gd name="connsiteX0" fmla="*/ 25400 w 291159"/>
                <a:gd name="connsiteY0" fmla="*/ 286947 h 318697"/>
                <a:gd name="connsiteX1" fmla="*/ 0 w 291159"/>
                <a:gd name="connsiteY1" fmla="*/ 0 h 318697"/>
                <a:gd name="connsiteX2" fmla="*/ 291159 w 291159"/>
                <a:gd name="connsiteY2" fmla="*/ 318697 h 318697"/>
                <a:gd name="connsiteX3" fmla="*/ 25400 w 291159"/>
                <a:gd name="connsiteY3" fmla="*/ 286947 h 318697"/>
                <a:gd name="connsiteX0" fmla="*/ 25400 w 291159"/>
                <a:gd name="connsiteY0" fmla="*/ 286947 h 318697"/>
                <a:gd name="connsiteX1" fmla="*/ 0 w 291159"/>
                <a:gd name="connsiteY1" fmla="*/ 0 h 318697"/>
                <a:gd name="connsiteX2" fmla="*/ 291159 w 291159"/>
                <a:gd name="connsiteY2" fmla="*/ 318697 h 318697"/>
                <a:gd name="connsiteX3" fmla="*/ 25400 w 291159"/>
                <a:gd name="connsiteY3" fmla="*/ 286947 h 318697"/>
                <a:gd name="connsiteX0" fmla="*/ 41275 w 291159"/>
                <a:gd name="connsiteY0" fmla="*/ 299647 h 321605"/>
                <a:gd name="connsiteX1" fmla="*/ 0 w 291159"/>
                <a:gd name="connsiteY1" fmla="*/ 0 h 321605"/>
                <a:gd name="connsiteX2" fmla="*/ 291159 w 291159"/>
                <a:gd name="connsiteY2" fmla="*/ 318697 h 321605"/>
                <a:gd name="connsiteX3" fmla="*/ 41275 w 291159"/>
                <a:gd name="connsiteY3" fmla="*/ 299647 h 321605"/>
                <a:gd name="connsiteX0" fmla="*/ 35498 w 285382"/>
                <a:gd name="connsiteY0" fmla="*/ 296456 h 318414"/>
                <a:gd name="connsiteX1" fmla="*/ 0 w 285382"/>
                <a:gd name="connsiteY1" fmla="*/ 0 h 318414"/>
                <a:gd name="connsiteX2" fmla="*/ 285382 w 285382"/>
                <a:gd name="connsiteY2" fmla="*/ 315506 h 318414"/>
                <a:gd name="connsiteX3" fmla="*/ 35498 w 285382"/>
                <a:gd name="connsiteY3" fmla="*/ 296456 h 318414"/>
                <a:gd name="connsiteX0" fmla="*/ 36293 w 286177"/>
                <a:gd name="connsiteY0" fmla="*/ 296456 h 318414"/>
                <a:gd name="connsiteX1" fmla="*/ 795 w 286177"/>
                <a:gd name="connsiteY1" fmla="*/ 0 h 318414"/>
                <a:gd name="connsiteX2" fmla="*/ 286177 w 286177"/>
                <a:gd name="connsiteY2" fmla="*/ 315506 h 318414"/>
                <a:gd name="connsiteX3" fmla="*/ 36293 w 286177"/>
                <a:gd name="connsiteY3" fmla="*/ 296456 h 318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177" h="318414">
                  <a:moveTo>
                    <a:pt x="36293" y="296456"/>
                  </a:moveTo>
                  <a:cubicBezTo>
                    <a:pt x="2426" y="257957"/>
                    <a:pt x="-2292" y="232844"/>
                    <a:pt x="795" y="0"/>
                  </a:cubicBezTo>
                  <a:lnTo>
                    <a:pt x="286177" y="315506"/>
                  </a:lnTo>
                  <a:cubicBezTo>
                    <a:pt x="197591" y="304923"/>
                    <a:pt x="124879" y="338789"/>
                    <a:pt x="36293" y="296456"/>
                  </a:cubicBezTo>
                  <a:close/>
                </a:path>
              </a:pathLst>
            </a:custGeom>
            <a:solidFill>
              <a:srgbClr val="7A8DA9"/>
            </a:solidFill>
            <a:ln w="12700" cap="rnd" cmpd="sng">
              <a:solidFill>
                <a:srgbClr val="7A8DA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76B86FD4-22FA-4675-BBF8-0E632298ED4C}"/>
                </a:ext>
              </a:extLst>
            </p:cNvPr>
            <p:cNvSpPr/>
            <p:nvPr/>
          </p:nvSpPr>
          <p:spPr>
            <a:xfrm>
              <a:off x="2171092" y="3335209"/>
              <a:ext cx="27432" cy="82296"/>
            </a:xfrm>
            <a:prstGeom prst="rect">
              <a:avLst/>
            </a:prstGeom>
            <a:solidFill>
              <a:srgbClr val="E0E7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sp>
        <p:nvSpPr>
          <p:cNvPr id="104" name="Rounded Rectangle 75">
            <a:extLst>
              <a:ext uri="{FF2B5EF4-FFF2-40B4-BE49-F238E27FC236}">
                <a16:creationId xmlns:a16="http://schemas.microsoft.com/office/drawing/2014/main" id="{39DC5A12-036B-48B6-B52C-ABFC87F4FE7E}"/>
              </a:ext>
            </a:extLst>
          </p:cNvPr>
          <p:cNvSpPr/>
          <p:nvPr/>
        </p:nvSpPr>
        <p:spPr>
          <a:xfrm>
            <a:off x="5607514" y="4320018"/>
            <a:ext cx="1797005" cy="589894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cs typeface="Helvetica" charset="0"/>
              </a:rPr>
              <a:t>Establish MOUs among organizations to Enable Data Sharing</a:t>
            </a:r>
          </a:p>
        </p:txBody>
      </p:sp>
      <p:sp>
        <p:nvSpPr>
          <p:cNvPr id="105" name="Rounded Rectangle 30">
            <a:extLst>
              <a:ext uri="{FF2B5EF4-FFF2-40B4-BE49-F238E27FC236}">
                <a16:creationId xmlns:a16="http://schemas.microsoft.com/office/drawing/2014/main" id="{F947C0D0-15C9-491A-9199-A0670072F592}"/>
              </a:ext>
            </a:extLst>
          </p:cNvPr>
          <p:cNvSpPr/>
          <p:nvPr/>
        </p:nvSpPr>
        <p:spPr>
          <a:xfrm>
            <a:off x="3014364" y="2061932"/>
            <a:ext cx="2147852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Address Data Security Requirements for People Under State or Community Supervision</a:t>
            </a:r>
          </a:p>
        </p:txBody>
      </p:sp>
      <p:sp>
        <p:nvSpPr>
          <p:cNvPr id="106" name="Rounded Rectangle 30">
            <a:extLst>
              <a:ext uri="{FF2B5EF4-FFF2-40B4-BE49-F238E27FC236}">
                <a16:creationId xmlns:a16="http://schemas.microsoft.com/office/drawing/2014/main" id="{F4ED5567-8977-4A06-8379-99246D8991D9}"/>
              </a:ext>
            </a:extLst>
          </p:cNvPr>
          <p:cNvSpPr/>
          <p:nvPr/>
        </p:nvSpPr>
        <p:spPr>
          <a:xfrm>
            <a:off x="5699875" y="2074609"/>
            <a:ext cx="1583839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Manage Compliance with Many Data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&amp; Privacy Standards</a:t>
            </a:r>
          </a:p>
        </p:txBody>
      </p:sp>
      <p:sp>
        <p:nvSpPr>
          <p:cNvPr id="107" name="Rounded Rectangle 30">
            <a:extLst>
              <a:ext uri="{FF2B5EF4-FFF2-40B4-BE49-F238E27FC236}">
                <a16:creationId xmlns:a16="http://schemas.microsoft.com/office/drawing/2014/main" id="{606CE734-AFB6-40D6-8C72-3A0F5D15C101}"/>
              </a:ext>
            </a:extLst>
          </p:cNvPr>
          <p:cNvSpPr/>
          <p:nvPr/>
        </p:nvSpPr>
        <p:spPr>
          <a:xfrm>
            <a:off x="9758569" y="2055137"/>
            <a:ext cx="1745674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Implement Administrative Processes for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Data Sharing</a:t>
            </a:r>
          </a:p>
        </p:txBody>
      </p:sp>
      <p:sp>
        <p:nvSpPr>
          <p:cNvPr id="108" name="Rounded Rectangle 30">
            <a:extLst>
              <a:ext uri="{FF2B5EF4-FFF2-40B4-BE49-F238E27FC236}">
                <a16:creationId xmlns:a16="http://schemas.microsoft.com/office/drawing/2014/main" id="{719EDC65-4672-49C6-B38E-A92CE1D9AB6B}"/>
              </a:ext>
            </a:extLst>
          </p:cNvPr>
          <p:cNvSpPr/>
          <p:nvPr/>
        </p:nvSpPr>
        <p:spPr>
          <a:xfrm>
            <a:off x="7951077" y="2061932"/>
            <a:ext cx="1645920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Implement Data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Sharing Technology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BC00077C-F4F8-47BB-AE1F-E54F3FF2498D}"/>
              </a:ext>
            </a:extLst>
          </p:cNvPr>
          <p:cNvCxnSpPr>
            <a:cxnSpLocks/>
            <a:stCxn id="103" idx="0"/>
          </p:cNvCxnSpPr>
          <p:nvPr/>
        </p:nvCxnSpPr>
        <p:spPr>
          <a:xfrm flipV="1">
            <a:off x="2059431" y="1294546"/>
            <a:ext cx="3121242" cy="76738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1CBB1C49-DC9A-48BD-88B7-9527F5CA809B}"/>
              </a:ext>
            </a:extLst>
          </p:cNvPr>
          <p:cNvCxnSpPr>
            <a:cxnSpLocks/>
            <a:stCxn id="105" idx="0"/>
          </p:cNvCxnSpPr>
          <p:nvPr/>
        </p:nvCxnSpPr>
        <p:spPr>
          <a:xfrm flipV="1">
            <a:off x="4088290" y="1479763"/>
            <a:ext cx="1182125" cy="58216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D09AE10C-FB0E-4E2B-B13B-A69B5506A5F8}"/>
              </a:ext>
            </a:extLst>
          </p:cNvPr>
          <p:cNvCxnSpPr>
            <a:cxnSpLocks/>
          </p:cNvCxnSpPr>
          <p:nvPr/>
        </p:nvCxnSpPr>
        <p:spPr>
          <a:xfrm flipV="1">
            <a:off x="5180673" y="1519032"/>
            <a:ext cx="519202" cy="152848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0934E9DB-455E-4091-90BD-7F7052FA66FC}"/>
              </a:ext>
            </a:extLst>
          </p:cNvPr>
          <p:cNvCxnSpPr>
            <a:cxnSpLocks/>
            <a:stCxn id="106" idx="0"/>
          </p:cNvCxnSpPr>
          <p:nvPr/>
        </p:nvCxnSpPr>
        <p:spPr>
          <a:xfrm flipH="1" flipV="1">
            <a:off x="6474545" y="1509349"/>
            <a:ext cx="17250" cy="56526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304D1CE5-D264-4EDF-8431-63A3CEDF4688}"/>
              </a:ext>
            </a:extLst>
          </p:cNvPr>
          <p:cNvCxnSpPr>
            <a:cxnSpLocks/>
            <a:stCxn id="108" idx="0"/>
          </p:cNvCxnSpPr>
          <p:nvPr/>
        </p:nvCxnSpPr>
        <p:spPr>
          <a:xfrm flipH="1" flipV="1">
            <a:off x="7448164" y="1509349"/>
            <a:ext cx="1325873" cy="55258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95C07D24-752F-44CB-BB21-1B6454E80845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7568697" y="1307592"/>
            <a:ext cx="3062709" cy="747545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Up Arrow 351">
            <a:extLst>
              <a:ext uri="{FF2B5EF4-FFF2-40B4-BE49-F238E27FC236}">
                <a16:creationId xmlns:a16="http://schemas.microsoft.com/office/drawing/2014/main" id="{1F77937F-C5EE-448C-9DC1-7F5A13195F9E}"/>
              </a:ext>
            </a:extLst>
          </p:cNvPr>
          <p:cNvSpPr/>
          <p:nvPr/>
        </p:nvSpPr>
        <p:spPr>
          <a:xfrm>
            <a:off x="6405986" y="410763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3" name="Rounded Rectangle 30">
            <a:extLst>
              <a:ext uri="{FF2B5EF4-FFF2-40B4-BE49-F238E27FC236}">
                <a16:creationId xmlns:a16="http://schemas.microsoft.com/office/drawing/2014/main" id="{7AACAC1F-CED7-4C52-A06F-9A71D14E1F72}"/>
              </a:ext>
            </a:extLst>
          </p:cNvPr>
          <p:cNvSpPr/>
          <p:nvPr/>
        </p:nvSpPr>
        <p:spPr>
          <a:xfrm>
            <a:off x="1236471" y="2061932"/>
            <a:ext cx="1645920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Manage Permissions Granted by Individuals (Consent to Share)</a:t>
            </a:r>
          </a:p>
        </p:txBody>
      </p:sp>
      <p:sp>
        <p:nvSpPr>
          <p:cNvPr id="117" name="Rounded Rectangle 75">
            <a:extLst>
              <a:ext uri="{FF2B5EF4-FFF2-40B4-BE49-F238E27FC236}">
                <a16:creationId xmlns:a16="http://schemas.microsoft.com/office/drawing/2014/main" id="{4AE2B52B-7481-4975-8956-9F3EE9D4748C}"/>
              </a:ext>
            </a:extLst>
          </p:cNvPr>
          <p:cNvSpPr/>
          <p:nvPr/>
        </p:nvSpPr>
        <p:spPr>
          <a:xfrm>
            <a:off x="6764605" y="5603771"/>
            <a:ext cx="1797005" cy="58989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Get Funding for Data Integration Infrastructure &amp; Process Enhancements</a:t>
            </a:r>
          </a:p>
        </p:txBody>
      </p:sp>
      <p:sp>
        <p:nvSpPr>
          <p:cNvPr id="118" name="Up Arrow 351">
            <a:extLst>
              <a:ext uri="{FF2B5EF4-FFF2-40B4-BE49-F238E27FC236}">
                <a16:creationId xmlns:a16="http://schemas.microsoft.com/office/drawing/2014/main" id="{AC556B73-7AFF-424D-844A-D0C3060D9FC3}"/>
              </a:ext>
            </a:extLst>
          </p:cNvPr>
          <p:cNvSpPr/>
          <p:nvPr/>
        </p:nvSpPr>
        <p:spPr>
          <a:xfrm>
            <a:off x="7563077" y="5405498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9" name="Rounded Rectangle 30">
            <a:extLst>
              <a:ext uri="{FF2B5EF4-FFF2-40B4-BE49-F238E27FC236}">
                <a16:creationId xmlns:a16="http://schemas.microsoft.com/office/drawing/2014/main" id="{6B996659-D247-4022-8B59-5318E93FDF59}"/>
              </a:ext>
            </a:extLst>
          </p:cNvPr>
          <p:cNvSpPr/>
          <p:nvPr/>
        </p:nvSpPr>
        <p:spPr>
          <a:xfrm>
            <a:off x="7000683" y="3047518"/>
            <a:ext cx="1994264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Rationalize Payments to Support Data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Sharing Processes 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D689601E-FF38-4D25-AA87-78A67E1409D6}"/>
              </a:ext>
            </a:extLst>
          </p:cNvPr>
          <p:cNvCxnSpPr>
            <a:cxnSpLocks/>
          </p:cNvCxnSpPr>
          <p:nvPr/>
        </p:nvCxnSpPr>
        <p:spPr>
          <a:xfrm flipH="1" flipV="1">
            <a:off x="7162809" y="1519032"/>
            <a:ext cx="670551" cy="152848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5274791" y="883348"/>
            <a:ext cx="2249228" cy="60279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Enhance &amp; Expand Data Sharing among Relevant Systems</a:t>
            </a:r>
          </a:p>
        </p:txBody>
      </p:sp>
      <p:sp>
        <p:nvSpPr>
          <p:cNvPr id="49" name="Rounded Rectangle 30">
            <a:extLst>
              <a:ext uri="{FF2B5EF4-FFF2-40B4-BE49-F238E27FC236}">
                <a16:creationId xmlns:a16="http://schemas.microsoft.com/office/drawing/2014/main" id="{83B11E5D-331C-4DC5-B222-D79B6E6E8B72}"/>
              </a:ext>
            </a:extLst>
          </p:cNvPr>
          <p:cNvSpPr/>
          <p:nvPr/>
        </p:nvSpPr>
        <p:spPr>
          <a:xfrm>
            <a:off x="3789674" y="3047518"/>
            <a:ext cx="1994264" cy="640080"/>
          </a:xfrm>
          <a:prstGeom prst="roundRect">
            <a:avLst/>
          </a:prstGeom>
          <a:solidFill>
            <a:srgbClr val="34335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Address Data Security Requirements for People Who Have Been Released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DA2930-CC7F-4EE1-9E8A-8DCD63814F93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8B53000-E145-4F62-BA39-08000E9F8EE5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88C68E-0B35-4502-856A-92BDECDA1950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44" name="Rounded Rectangle 385">
            <a:extLst>
              <a:ext uri="{FF2B5EF4-FFF2-40B4-BE49-F238E27FC236}">
                <a16:creationId xmlns:a16="http://schemas.microsoft.com/office/drawing/2014/main" id="{22F3CF82-0F10-49BD-AB2B-117F576CCB5C}"/>
              </a:ext>
            </a:extLst>
          </p:cNvPr>
          <p:cNvSpPr/>
          <p:nvPr/>
        </p:nvSpPr>
        <p:spPr>
          <a:xfrm>
            <a:off x="4423513" y="5603769"/>
            <a:ext cx="2011680" cy="589895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48" name="Up Arrow 127">
            <a:extLst>
              <a:ext uri="{FF2B5EF4-FFF2-40B4-BE49-F238E27FC236}">
                <a16:creationId xmlns:a16="http://schemas.microsoft.com/office/drawing/2014/main" id="{00350396-4357-4007-A5C5-779F5983A857}"/>
              </a:ext>
            </a:extLst>
          </p:cNvPr>
          <p:cNvSpPr/>
          <p:nvPr/>
        </p:nvSpPr>
        <p:spPr>
          <a:xfrm>
            <a:off x="5339556" y="539907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629C19F-1DD7-4DA4-B320-375541257F40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70318E8-1106-41E1-A927-DA1C6BDD43C8}"/>
              </a:ext>
            </a:extLst>
          </p:cNvPr>
          <p:cNvGrpSpPr/>
          <p:nvPr/>
        </p:nvGrpSpPr>
        <p:grpSpPr>
          <a:xfrm>
            <a:off x="7369289" y="805501"/>
            <a:ext cx="205965" cy="192024"/>
            <a:chOff x="4251250" y="3724099"/>
            <a:chExt cx="228600" cy="228600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F348EC2-51AB-4D9D-93AB-FFD122DB678C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705421B0-087E-4CE2-9744-3F02C94FD99A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56" name="Rectangle 55">
                <a:hlinkClick r:id="" action="ppaction://noaction"/>
                <a:extLst>
                  <a:ext uri="{FF2B5EF4-FFF2-40B4-BE49-F238E27FC236}">
                    <a16:creationId xmlns:a16="http://schemas.microsoft.com/office/drawing/2014/main" id="{4A2DE503-28C7-4CEB-AB14-51BDB9F366B8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1387E41-CAF3-4647-B20A-C6E69837F0CC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C270095-1C07-4904-BC14-9AA2B4DEE1F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hlinkClick r:id="rId5" action="ppaction://hlinksldjump"/>
            <a:extLst>
              <a:ext uri="{FF2B5EF4-FFF2-40B4-BE49-F238E27FC236}">
                <a16:creationId xmlns:a16="http://schemas.microsoft.com/office/drawing/2014/main" id="{1563417D-E1F3-4254-B459-F3CD4F3B7937}"/>
              </a:ext>
            </a:extLst>
          </p:cNvPr>
          <p:cNvSpPr/>
          <p:nvPr/>
        </p:nvSpPr>
        <p:spPr>
          <a:xfrm>
            <a:off x="7337051" y="779481"/>
            <a:ext cx="255763" cy="24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9E6A6EA-C444-47AE-A07B-9A62B2A20B19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28, December 2018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184E1C9-463E-404E-960B-40100566343F}"/>
              </a:ext>
            </a:extLst>
          </p:cNvPr>
          <p:cNvSpPr/>
          <p:nvPr/>
        </p:nvSpPr>
        <p:spPr>
          <a:xfrm>
            <a:off x="1058572" y="3867497"/>
            <a:ext cx="4454236" cy="970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Collapse into Enhance &amp; Expand Data Sharing among Relevant Systems</a:t>
            </a:r>
          </a:p>
        </p:txBody>
      </p:sp>
    </p:spTree>
    <p:extLst>
      <p:ext uri="{BB962C8B-B14F-4D97-AF65-F5344CB8AC3E}">
        <p14:creationId xmlns:p14="http://schemas.microsoft.com/office/powerpoint/2010/main" val="138379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Rounded Rectangle 384"/>
          <p:cNvSpPr/>
          <p:nvPr/>
        </p:nvSpPr>
        <p:spPr>
          <a:xfrm>
            <a:off x="7852801" y="5609570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386" name="Rounded Rectangle 385"/>
          <p:cNvSpPr/>
          <p:nvPr/>
        </p:nvSpPr>
        <p:spPr>
          <a:xfrm>
            <a:off x="3761530" y="5603462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128" name="Up Arrow 127"/>
          <p:cNvSpPr/>
          <p:nvPr/>
        </p:nvSpPr>
        <p:spPr>
          <a:xfrm>
            <a:off x="4705019" y="5430272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8763595" y="54108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8" y="44844"/>
            <a:ext cx="3575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improve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treatment</a:t>
            </a:r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 &amp;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enable recovery</a:t>
            </a:r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 for people with SUDs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009322" y="835448"/>
            <a:ext cx="2527295" cy="46856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Treatment &amp; Enable Recovery for People with SUDs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390024" y="1620208"/>
            <a:ext cx="2029771" cy="481279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Peer Recovery Support Services &amp; Programs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8955858" y="1623802"/>
            <a:ext cx="2024521" cy="55377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Multi-faceted Post-Treatment Support &amp; Social Integration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781383" y="1592553"/>
            <a:ext cx="2024521" cy="435659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Access to Quality Treatment Programs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8977183" y="2258435"/>
            <a:ext cx="2003196" cy="45591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Access to Jobs for People in Recovery</a:t>
            </a:r>
          </a:p>
        </p:txBody>
      </p:sp>
      <p:sp>
        <p:nvSpPr>
          <p:cNvPr id="39" name="Rectangle 38">
            <a:hlinkClick r:id="rId2" action="ppaction://hlinksldjump"/>
          </p:cNvPr>
          <p:cNvSpPr/>
          <p:nvPr/>
        </p:nvSpPr>
        <p:spPr>
          <a:xfrm>
            <a:off x="5231495" y="2113352"/>
            <a:ext cx="186101" cy="1926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0" name="Rectangle 39">
            <a:hlinkClick r:id="rId2" action="ppaction://hlinksldjump"/>
          </p:cNvPr>
          <p:cNvSpPr/>
          <p:nvPr/>
        </p:nvSpPr>
        <p:spPr>
          <a:xfrm>
            <a:off x="2372969" y="4019077"/>
            <a:ext cx="198819" cy="1926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182388" y="2112272"/>
            <a:ext cx="2198238" cy="43566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Re-Entry After </a:t>
            </a:r>
            <a:r>
              <a:rPr lang="en-US" sz="1000" dirty="0" err="1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Incarcer-ation</a:t>
            </a:r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 for People with SUDs</a:t>
            </a:r>
          </a:p>
        </p:txBody>
      </p:sp>
      <p:sp>
        <p:nvSpPr>
          <p:cNvPr id="44" name="Rounded Rectangle 97"/>
          <p:cNvSpPr/>
          <p:nvPr/>
        </p:nvSpPr>
        <p:spPr>
          <a:xfrm>
            <a:off x="6387921" y="2837490"/>
            <a:ext cx="2041717" cy="43339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Recovery Schools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&amp; College Recovery Programs </a:t>
            </a:r>
          </a:p>
        </p:txBody>
      </p:sp>
      <p:sp>
        <p:nvSpPr>
          <p:cNvPr id="45" name="Rectangle 44">
            <a:hlinkClick r:id="rId2" action="ppaction://hlinksldjump"/>
          </p:cNvPr>
          <p:cNvSpPr/>
          <p:nvPr/>
        </p:nvSpPr>
        <p:spPr>
          <a:xfrm>
            <a:off x="6496944" y="2515466"/>
            <a:ext cx="186101" cy="1926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187592" y="4028884"/>
            <a:ext cx="2172179" cy="552899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Prioritize SUD Treatment over Incarceration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3790965" y="2125717"/>
            <a:ext cx="2005359" cy="548641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Access to Optimized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Medication-Assisted Treatment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(MAT)</a:t>
            </a:r>
          </a:p>
        </p:txBody>
      </p:sp>
      <p:sp>
        <p:nvSpPr>
          <p:cNvPr id="70" name="Rectangle 69">
            <a:hlinkClick r:id="rId3" action="ppaction://hlinksldjump"/>
          </p:cNvPr>
          <p:cNvSpPr/>
          <p:nvPr/>
        </p:nvSpPr>
        <p:spPr>
          <a:xfrm rot="16200000">
            <a:off x="7479763" y="834404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0" name="Rounded Rectangle 42">
            <a:extLst>
              <a:ext uri="{FF2B5EF4-FFF2-40B4-BE49-F238E27FC236}">
                <a16:creationId xmlns:a16="http://schemas.microsoft.com/office/drawing/2014/main" id="{282CACE7-4067-499D-81C0-567CC7994F9F}"/>
              </a:ext>
            </a:extLst>
          </p:cNvPr>
          <p:cNvSpPr/>
          <p:nvPr/>
        </p:nvSpPr>
        <p:spPr>
          <a:xfrm>
            <a:off x="3793031" y="3883955"/>
            <a:ext cx="2022570" cy="54691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Training to Grow &amp; Improve the Treatment Workforce</a:t>
            </a:r>
          </a:p>
        </p:txBody>
      </p:sp>
      <p:sp>
        <p:nvSpPr>
          <p:cNvPr id="102" name="Rounded Rectangle 42">
            <a:extLst>
              <a:ext uri="{FF2B5EF4-FFF2-40B4-BE49-F238E27FC236}">
                <a16:creationId xmlns:a16="http://schemas.microsoft.com/office/drawing/2014/main" id="{1777EC02-A46D-43DE-AAF8-027BB3D5C00C}"/>
              </a:ext>
            </a:extLst>
          </p:cNvPr>
          <p:cNvSpPr/>
          <p:nvPr/>
        </p:nvSpPr>
        <p:spPr>
          <a:xfrm>
            <a:off x="9083222" y="4451609"/>
            <a:ext cx="1944176" cy="57396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Enforcement of Parity for Mental &amp; Behavioral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Health Treatment</a:t>
            </a:r>
          </a:p>
        </p:txBody>
      </p:sp>
      <p:sp>
        <p:nvSpPr>
          <p:cNvPr id="104" name="Rounded Rectangle 42">
            <a:extLst>
              <a:ext uri="{FF2B5EF4-FFF2-40B4-BE49-F238E27FC236}">
                <a16:creationId xmlns:a16="http://schemas.microsoft.com/office/drawing/2014/main" id="{EAB08A67-6A8A-47C8-9F6A-AC6B53474AF3}"/>
              </a:ext>
            </a:extLst>
          </p:cNvPr>
          <p:cNvSpPr/>
          <p:nvPr/>
        </p:nvSpPr>
        <p:spPr>
          <a:xfrm>
            <a:off x="6407408" y="3388052"/>
            <a:ext cx="2036005" cy="43339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Create Recovery-Ready Communities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E1AE0D04-1C12-48E9-B8D8-8D32E7EF15F1}"/>
              </a:ext>
            </a:extLst>
          </p:cNvPr>
          <p:cNvSpPr/>
          <p:nvPr/>
        </p:nvSpPr>
        <p:spPr>
          <a:xfrm>
            <a:off x="3801148" y="3364166"/>
            <a:ext cx="2022570" cy="45150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Long-Term Treatment Options when Required</a:t>
            </a:r>
          </a:p>
        </p:txBody>
      </p:sp>
      <p:sp>
        <p:nvSpPr>
          <p:cNvPr id="98" name="Rounded Rectangle 42">
            <a:extLst>
              <a:ext uri="{FF2B5EF4-FFF2-40B4-BE49-F238E27FC236}">
                <a16:creationId xmlns:a16="http://schemas.microsoft.com/office/drawing/2014/main" id="{E2EEB5DB-C385-4741-8628-9B76ECD705ED}"/>
              </a:ext>
            </a:extLst>
          </p:cNvPr>
          <p:cNvSpPr/>
          <p:nvPr/>
        </p:nvSpPr>
        <p:spPr>
          <a:xfrm>
            <a:off x="6416235" y="3903495"/>
            <a:ext cx="2041717" cy="45099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Enhance Support for Families of People with SUDs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1177837" y="1592553"/>
            <a:ext cx="2202789" cy="43566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Links to Treatment after Non-Lethal Overdoses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BD8E512-1D11-4B1C-B20D-7058DB1C9191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17408AF-AA3B-4BE9-B653-9824F6F893D4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EF464B0-84CD-47C5-BA70-E927A6AB7EB0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762CEA-06DB-45B3-B8D9-CCD474602DAB}"/>
              </a:ext>
            </a:extLst>
          </p:cNvPr>
          <p:cNvSpPr txBox="1"/>
          <p:nvPr/>
        </p:nvSpPr>
        <p:spPr>
          <a:xfrm>
            <a:off x="1617756" y="1309661"/>
            <a:ext cx="150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Starting Treatment</a:t>
            </a:r>
          </a:p>
        </p:txBody>
      </p:sp>
      <p:sp>
        <p:nvSpPr>
          <p:cNvPr id="78" name="Rounded Rectangle 342">
            <a:extLst>
              <a:ext uri="{FF2B5EF4-FFF2-40B4-BE49-F238E27FC236}">
                <a16:creationId xmlns:a16="http://schemas.microsoft.com/office/drawing/2014/main" id="{F4A5E7DA-61A8-4129-BE5A-07D47562D595}"/>
              </a:ext>
            </a:extLst>
          </p:cNvPr>
          <p:cNvSpPr/>
          <p:nvPr/>
        </p:nvSpPr>
        <p:spPr>
          <a:xfrm>
            <a:off x="1173196" y="3067836"/>
            <a:ext cx="2198238" cy="401739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SBIRT Programs</a:t>
            </a:r>
          </a:p>
        </p:txBody>
      </p:sp>
      <p:sp>
        <p:nvSpPr>
          <p:cNvPr id="79" name="Rounded Rectangle 104">
            <a:extLst>
              <a:ext uri="{FF2B5EF4-FFF2-40B4-BE49-F238E27FC236}">
                <a16:creationId xmlns:a16="http://schemas.microsoft.com/office/drawing/2014/main" id="{1C84CB39-A594-47D6-891B-6ADF81EB36A9}"/>
              </a:ext>
            </a:extLst>
          </p:cNvPr>
          <p:cNvSpPr/>
          <p:nvPr/>
        </p:nvSpPr>
        <p:spPr>
          <a:xfrm>
            <a:off x="3807898" y="2736087"/>
            <a:ext cx="2022570" cy="54691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Information on Treatment Program Quality &amp; Results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F67FDF4-6AA9-4AAE-A6CD-61A1A0DB4E9F}"/>
              </a:ext>
            </a:extLst>
          </p:cNvPr>
          <p:cNvSpPr txBox="1"/>
          <p:nvPr/>
        </p:nvSpPr>
        <p:spPr>
          <a:xfrm>
            <a:off x="3985647" y="1309661"/>
            <a:ext cx="1670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Intensive Treatment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B534F07-BABD-4BD6-8A65-6B24042363CD}"/>
              </a:ext>
            </a:extLst>
          </p:cNvPr>
          <p:cNvSpPr txBox="1"/>
          <p:nvPr/>
        </p:nvSpPr>
        <p:spPr>
          <a:xfrm>
            <a:off x="6903720" y="1309661"/>
            <a:ext cx="133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Recovery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459F461-EF27-4F83-A727-FC07E42C44D4}"/>
              </a:ext>
            </a:extLst>
          </p:cNvPr>
          <p:cNvSpPr txBox="1"/>
          <p:nvPr/>
        </p:nvSpPr>
        <p:spPr>
          <a:xfrm>
            <a:off x="9207576" y="1309661"/>
            <a:ext cx="1448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Relapse Prevention</a:t>
            </a:r>
          </a:p>
        </p:txBody>
      </p:sp>
      <p:sp>
        <p:nvSpPr>
          <p:cNvPr id="113" name="Rounded Rectangle 339">
            <a:extLst>
              <a:ext uri="{FF2B5EF4-FFF2-40B4-BE49-F238E27FC236}">
                <a16:creationId xmlns:a16="http://schemas.microsoft.com/office/drawing/2014/main" id="{E1FEDD75-A25B-458A-A024-BCCEE4F02AE6}"/>
              </a:ext>
            </a:extLst>
          </p:cNvPr>
          <p:cNvSpPr/>
          <p:nvPr/>
        </p:nvSpPr>
        <p:spPr>
          <a:xfrm>
            <a:off x="6368990" y="2155715"/>
            <a:ext cx="2050879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Alignment &amp; Teamwork </a:t>
            </a:r>
            <a:r>
              <a:rPr lang="en-US" sz="100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Among Existing </a:t>
            </a:r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Programs &amp;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 Opioid-Related Coalitions 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7CE21A7-BA2C-4B88-B45C-95773DBFEA2F}"/>
              </a:ext>
            </a:extLst>
          </p:cNvPr>
          <p:cNvSpPr txBox="1"/>
          <p:nvPr/>
        </p:nvSpPr>
        <p:spPr>
          <a:xfrm>
            <a:off x="9331193" y="3596820"/>
            <a:ext cx="1448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Funding Strategies</a:t>
            </a:r>
          </a:p>
        </p:txBody>
      </p:sp>
      <p:sp>
        <p:nvSpPr>
          <p:cNvPr id="120" name="Rounded Rectangle 42">
            <a:extLst>
              <a:ext uri="{FF2B5EF4-FFF2-40B4-BE49-F238E27FC236}">
                <a16:creationId xmlns:a16="http://schemas.microsoft.com/office/drawing/2014/main" id="{08300A57-30F7-4B76-AE18-BF5475144487}"/>
              </a:ext>
            </a:extLst>
          </p:cNvPr>
          <p:cNvSpPr/>
          <p:nvPr/>
        </p:nvSpPr>
        <p:spPr>
          <a:xfrm>
            <a:off x="9083222" y="3903495"/>
            <a:ext cx="1944176" cy="46394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Allocation of Funding to Improve Community Impact</a:t>
            </a:r>
          </a:p>
        </p:txBody>
      </p:sp>
      <p:sp>
        <p:nvSpPr>
          <p:cNvPr id="121" name="Rounded Rectangle 337">
            <a:extLst>
              <a:ext uri="{FF2B5EF4-FFF2-40B4-BE49-F238E27FC236}">
                <a16:creationId xmlns:a16="http://schemas.microsoft.com/office/drawing/2014/main" id="{F4A5C727-98A2-4ABF-B3AB-00766EA564DD}"/>
              </a:ext>
            </a:extLst>
          </p:cNvPr>
          <p:cNvSpPr/>
          <p:nvPr/>
        </p:nvSpPr>
        <p:spPr>
          <a:xfrm>
            <a:off x="1182931" y="3547965"/>
            <a:ext cx="2216600" cy="43566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Stigma of Seeking Help with Substance Misuse</a:t>
            </a:r>
          </a:p>
        </p:txBody>
      </p:sp>
      <p:sp>
        <p:nvSpPr>
          <p:cNvPr id="63" name="Rounded Rectangle 35">
            <a:extLst>
              <a:ext uri="{FF2B5EF4-FFF2-40B4-BE49-F238E27FC236}">
                <a16:creationId xmlns:a16="http://schemas.microsoft.com/office/drawing/2014/main" id="{009089D8-00C6-4761-9338-76926CB77136}"/>
              </a:ext>
            </a:extLst>
          </p:cNvPr>
          <p:cNvSpPr/>
          <p:nvPr/>
        </p:nvSpPr>
        <p:spPr>
          <a:xfrm>
            <a:off x="8977183" y="2772138"/>
            <a:ext cx="2003196" cy="58124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Supportive &amp; Affordable Housing Options for People in Recovery</a:t>
            </a:r>
          </a:p>
        </p:txBody>
      </p:sp>
      <p:sp>
        <p:nvSpPr>
          <p:cNvPr id="64" name="Rounded Rectangle 42">
            <a:extLst>
              <a:ext uri="{FF2B5EF4-FFF2-40B4-BE49-F238E27FC236}">
                <a16:creationId xmlns:a16="http://schemas.microsoft.com/office/drawing/2014/main" id="{E3C88532-9F34-45C1-A1E0-702D2FAEA7C0}"/>
              </a:ext>
            </a:extLst>
          </p:cNvPr>
          <p:cNvSpPr/>
          <p:nvPr/>
        </p:nvSpPr>
        <p:spPr>
          <a:xfrm>
            <a:off x="1182388" y="2605166"/>
            <a:ext cx="2198238" cy="40880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ER &amp; Healthcare Handoffs to Treatment</a:t>
            </a:r>
          </a:p>
        </p:txBody>
      </p:sp>
      <p:sp>
        <p:nvSpPr>
          <p:cNvPr id="66" name="Rounded Rectangle 42">
            <a:extLst>
              <a:ext uri="{FF2B5EF4-FFF2-40B4-BE49-F238E27FC236}">
                <a16:creationId xmlns:a16="http://schemas.microsoft.com/office/drawing/2014/main" id="{51F70F85-E2D2-42DB-97A1-4FD60492BF2A}"/>
              </a:ext>
            </a:extLst>
          </p:cNvPr>
          <p:cNvSpPr/>
          <p:nvPr/>
        </p:nvSpPr>
        <p:spPr>
          <a:xfrm>
            <a:off x="2217866" y="4764120"/>
            <a:ext cx="2791456" cy="45495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Awareness of Treatment, Recovery &amp; Support Services</a:t>
            </a:r>
          </a:p>
        </p:txBody>
      </p:sp>
      <p:sp>
        <p:nvSpPr>
          <p:cNvPr id="67" name="Up Arrow 127">
            <a:extLst>
              <a:ext uri="{FF2B5EF4-FFF2-40B4-BE49-F238E27FC236}">
                <a16:creationId xmlns:a16="http://schemas.microsoft.com/office/drawing/2014/main" id="{B650099D-1772-486A-B56D-B2C202647D36}"/>
              </a:ext>
            </a:extLst>
          </p:cNvPr>
          <p:cNvSpPr/>
          <p:nvPr/>
        </p:nvSpPr>
        <p:spPr>
          <a:xfrm>
            <a:off x="3476101" y="4579418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F85A594-702A-4D5D-BEA1-189A7281AEB1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7C14CFF-F120-4AB6-ADD1-970598669E3D}"/>
              </a:ext>
            </a:extLst>
          </p:cNvPr>
          <p:cNvGrpSpPr/>
          <p:nvPr/>
        </p:nvGrpSpPr>
        <p:grpSpPr>
          <a:xfrm>
            <a:off x="7391938" y="770593"/>
            <a:ext cx="205965" cy="192024"/>
            <a:chOff x="4251250" y="3724099"/>
            <a:chExt cx="228600" cy="22860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2BBEF35C-C596-41EF-972E-4F35EEF3467A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A16AD46-6E35-445D-B730-F8C720EBA472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07" name="Rectangle 106">
                <a:hlinkClick r:id="" action="ppaction://noaction"/>
                <a:extLst>
                  <a:ext uri="{FF2B5EF4-FFF2-40B4-BE49-F238E27FC236}">
                    <a16:creationId xmlns:a16="http://schemas.microsoft.com/office/drawing/2014/main" id="{13E7E389-3A57-4DE6-AA36-894F7728E72A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D8CA5DD-76B7-4C8F-BEB5-FF4EC8010CE1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DEA2E853-6A39-4BC3-96D6-7699497A46B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7DF1ECE-62B5-488A-9FC9-84D54CAD90AE}"/>
              </a:ext>
            </a:extLst>
          </p:cNvPr>
          <p:cNvGrpSpPr/>
          <p:nvPr/>
        </p:nvGrpSpPr>
        <p:grpSpPr>
          <a:xfrm>
            <a:off x="5617753" y="2502955"/>
            <a:ext cx="205965" cy="192024"/>
            <a:chOff x="4251250" y="3724099"/>
            <a:chExt cx="228600" cy="228600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9B1E31D-D2D8-409C-9765-D9BC2AFB05FC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64B3941B-800E-43C0-B65D-D5AF998CB00C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25" name="Rectangle 124">
                <a:hlinkClick r:id="" action="ppaction://noaction"/>
                <a:extLst>
                  <a:ext uri="{FF2B5EF4-FFF2-40B4-BE49-F238E27FC236}">
                    <a16:creationId xmlns:a16="http://schemas.microsoft.com/office/drawing/2014/main" id="{E2252FD0-24AD-4CDA-8176-64FEE3EC4EB3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91A66A42-C2DC-4FA8-907B-66E2BF303620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FA9E1C38-15F4-4675-AE5E-F695A5740B23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1701D9E-BEBD-4EA8-AFE3-22F2BD68F6E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514B5F3-96D2-40FD-9797-E615C5D78017}"/>
              </a:ext>
            </a:extLst>
          </p:cNvPr>
          <p:cNvGrpSpPr/>
          <p:nvPr/>
        </p:nvGrpSpPr>
        <p:grpSpPr>
          <a:xfrm>
            <a:off x="3183104" y="4428614"/>
            <a:ext cx="205965" cy="192024"/>
            <a:chOff x="4251250" y="3724099"/>
            <a:chExt cx="228600" cy="228600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5FAC67B8-5DFE-4629-9245-D6618498B6B2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5284F4BA-F986-41E8-A8C9-BC875D486FBA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34" name="Rectangle 133">
                <a:hlinkClick r:id="" action="ppaction://noaction"/>
                <a:extLst>
                  <a:ext uri="{FF2B5EF4-FFF2-40B4-BE49-F238E27FC236}">
                    <a16:creationId xmlns:a16="http://schemas.microsoft.com/office/drawing/2014/main" id="{207B34FE-7697-443F-B275-6701F65C5603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575C26C7-98AC-4598-8EBD-A4E9CB50C195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02C4A62-1DD6-4FD1-8F48-6C066974849E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2B20DFD9-E377-4D0F-BD0D-D89CC9EFA60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D5568D93-8000-47F1-BBCB-4E9DBD55FDDA}"/>
              </a:ext>
            </a:extLst>
          </p:cNvPr>
          <p:cNvGrpSpPr/>
          <p:nvPr/>
        </p:nvGrpSpPr>
        <p:grpSpPr>
          <a:xfrm>
            <a:off x="8254226" y="1949265"/>
            <a:ext cx="205965" cy="192024"/>
            <a:chOff x="4251250" y="3724099"/>
            <a:chExt cx="228600" cy="228600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EE82E914-1B7E-4104-953F-E65E301ADDC7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90DE96BC-E539-4D07-B71B-AF5084C31F82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41" name="Rectangle 140">
                <a:hlinkClick r:id="" action="ppaction://noaction"/>
                <a:extLst>
                  <a:ext uri="{FF2B5EF4-FFF2-40B4-BE49-F238E27FC236}">
                    <a16:creationId xmlns:a16="http://schemas.microsoft.com/office/drawing/2014/main" id="{3068FEE6-D501-4858-93D0-A09B9F85CD31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8DA0829-C95F-4D07-987B-40F58E9A7968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98B192A-7F32-4254-AFBC-7D46CE2DC724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277D29AD-FB6C-4CBE-8526-A9D67E12FF9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FB7D8114-2323-4EE6-B235-B93C8BD8A2C3}"/>
              </a:ext>
            </a:extLst>
          </p:cNvPr>
          <p:cNvGrpSpPr/>
          <p:nvPr/>
        </p:nvGrpSpPr>
        <p:grpSpPr>
          <a:xfrm>
            <a:off x="8248754" y="2531123"/>
            <a:ext cx="205965" cy="192024"/>
            <a:chOff x="4251250" y="3724099"/>
            <a:chExt cx="228600" cy="228600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BB3DF403-6B5D-4FC6-9A5B-9B37DFE26751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58CBB0E8-B16C-4A84-A6D7-0568CCB2F35C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48" name="Rectangle 147">
                <a:hlinkClick r:id="" action="ppaction://noaction"/>
                <a:extLst>
                  <a:ext uri="{FF2B5EF4-FFF2-40B4-BE49-F238E27FC236}">
                    <a16:creationId xmlns:a16="http://schemas.microsoft.com/office/drawing/2014/main" id="{AC4B7B71-5523-4D15-A2FC-B2780F3170D8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03611DE6-FB1A-4FB9-9756-EA27CB281458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61E380D9-6728-4D6E-A19C-D29BF2DD415D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81C5199-6233-4467-9A73-94CC5942BFD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Rectangle 96">
            <a:hlinkClick r:id="rId2" action="ppaction://hlinksldjump"/>
          </p:cNvPr>
          <p:cNvSpPr/>
          <p:nvPr/>
        </p:nvSpPr>
        <p:spPr>
          <a:xfrm>
            <a:off x="3167832" y="4430906"/>
            <a:ext cx="237971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hlinkClick r:id="rId5" action="ppaction://hlinksldjump"/>
          </p:cNvPr>
          <p:cNvSpPr/>
          <p:nvPr/>
        </p:nvSpPr>
        <p:spPr>
          <a:xfrm>
            <a:off x="5596964" y="2475005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hlinkClick r:id="rId6" action="ppaction://hlinksldjump"/>
          </p:cNvPr>
          <p:cNvSpPr/>
          <p:nvPr/>
        </p:nvSpPr>
        <p:spPr>
          <a:xfrm>
            <a:off x="7364478" y="767726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hlinkClick r:id="rId7" action="ppaction://hlinksldjump"/>
            <a:extLst>
              <a:ext uri="{FF2B5EF4-FFF2-40B4-BE49-F238E27FC236}">
                <a16:creationId xmlns:a16="http://schemas.microsoft.com/office/drawing/2014/main" id="{F48AFEEE-53F2-43BC-BF88-9F8295504238}"/>
              </a:ext>
            </a:extLst>
          </p:cNvPr>
          <p:cNvSpPr/>
          <p:nvPr/>
        </p:nvSpPr>
        <p:spPr>
          <a:xfrm>
            <a:off x="8237068" y="1928876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hlinkClick r:id="rId8" action="ppaction://hlinksldjump"/>
            <a:extLst>
              <a:ext uri="{FF2B5EF4-FFF2-40B4-BE49-F238E27FC236}">
                <a16:creationId xmlns:a16="http://schemas.microsoft.com/office/drawing/2014/main" id="{5133B4A9-85B7-4E9A-8050-1337A88A0AE0}"/>
              </a:ext>
            </a:extLst>
          </p:cNvPr>
          <p:cNvSpPr/>
          <p:nvPr/>
        </p:nvSpPr>
        <p:spPr>
          <a:xfrm>
            <a:off x="8228101" y="2528289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225681C-35B1-4D59-9657-B33F2E2F5595}"/>
              </a:ext>
            </a:extLst>
          </p:cNvPr>
          <p:cNvGrpSpPr/>
          <p:nvPr/>
        </p:nvGrpSpPr>
        <p:grpSpPr>
          <a:xfrm>
            <a:off x="3227236" y="3343515"/>
            <a:ext cx="205965" cy="192024"/>
            <a:chOff x="4251250" y="3724099"/>
            <a:chExt cx="228600" cy="228600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C706AF65-A8F9-4BAB-AA5A-406F36757267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BA9274EC-092F-45DE-8AA6-8C6AD2430093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17" name="Rectangle 116">
                <a:hlinkClick r:id="" action="ppaction://noaction"/>
                <a:extLst>
                  <a:ext uri="{FF2B5EF4-FFF2-40B4-BE49-F238E27FC236}">
                    <a16:creationId xmlns:a16="http://schemas.microsoft.com/office/drawing/2014/main" id="{B1AA8A10-B2DB-4F9E-9598-EDA9D82847C1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A7CE7B7-2AB4-464C-93E9-CD70A82AEA79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3CCE965-F0D7-4343-ABDD-C942686726FA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BE51085-9F87-4FC3-AA52-AE1BDC77AFF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Rectangle 148">
            <a:hlinkClick r:id="rId9" action="ppaction://hlinksldjump"/>
            <a:extLst>
              <a:ext uri="{FF2B5EF4-FFF2-40B4-BE49-F238E27FC236}">
                <a16:creationId xmlns:a16="http://schemas.microsoft.com/office/drawing/2014/main" id="{742D858A-786A-4470-9EDD-07E234A46C22}"/>
              </a:ext>
            </a:extLst>
          </p:cNvPr>
          <p:cNvSpPr/>
          <p:nvPr/>
        </p:nvSpPr>
        <p:spPr>
          <a:xfrm>
            <a:off x="3206447" y="3315565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36F7B84C-56D7-4AA5-A813-9B824B5A26AD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28, December 2018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37B1CF-D12F-4009-B32A-FA1ACE7850BE}"/>
              </a:ext>
            </a:extLst>
          </p:cNvPr>
          <p:cNvSpPr/>
          <p:nvPr/>
        </p:nvSpPr>
        <p:spPr>
          <a:xfrm>
            <a:off x="733331" y="44844"/>
            <a:ext cx="2742770" cy="54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Needs to Be SPLIT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FA0AA3-9093-42BE-B679-A7C5D5781F46}"/>
              </a:ext>
            </a:extLst>
          </p:cNvPr>
          <p:cNvSpPr txBox="1"/>
          <p:nvPr/>
        </p:nvSpPr>
        <p:spPr>
          <a:xfrm>
            <a:off x="5288280" y="4620638"/>
            <a:ext cx="379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This is the OLD VERSION that is being split into two separate maps</a:t>
            </a:r>
          </a:p>
        </p:txBody>
      </p:sp>
    </p:spTree>
    <p:extLst>
      <p:ext uri="{BB962C8B-B14F-4D97-AF65-F5344CB8AC3E}">
        <p14:creationId xmlns:p14="http://schemas.microsoft.com/office/powerpoint/2010/main" val="3206398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Rounded Rectangle 384"/>
          <p:cNvSpPr/>
          <p:nvPr/>
        </p:nvSpPr>
        <p:spPr>
          <a:xfrm>
            <a:off x="7582835" y="5641122"/>
            <a:ext cx="2536525" cy="58109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Support &amp; Advance Effective Treatment</a:t>
            </a:r>
          </a:p>
        </p:txBody>
      </p:sp>
      <p:sp>
        <p:nvSpPr>
          <p:cNvPr id="128" name="Up Arrow 127"/>
          <p:cNvSpPr/>
          <p:nvPr/>
        </p:nvSpPr>
        <p:spPr>
          <a:xfrm>
            <a:off x="4705019" y="5430272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8763595" y="54108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402281" y="190149"/>
            <a:ext cx="5077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Support and Advance Effective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Treatment</a:t>
            </a:r>
            <a:endParaRPr lang="en-US" spc="30" dirty="0">
              <a:solidFill>
                <a:srgbClr val="343359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009322" y="835448"/>
            <a:ext cx="2527295" cy="46856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Support and Advance </a:t>
            </a:r>
            <a:b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Effective Treatment</a:t>
            </a:r>
          </a:p>
        </p:txBody>
      </p:sp>
      <p:sp>
        <p:nvSpPr>
          <p:cNvPr id="39" name="Rectangle 38">
            <a:hlinkClick r:id="rId2" action="ppaction://hlinksldjump"/>
          </p:cNvPr>
          <p:cNvSpPr/>
          <p:nvPr/>
        </p:nvSpPr>
        <p:spPr>
          <a:xfrm>
            <a:off x="6511371" y="1816326"/>
            <a:ext cx="186101" cy="1926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0" name="Rectangle 39">
            <a:hlinkClick r:id="rId2" action="ppaction://hlinksldjump"/>
          </p:cNvPr>
          <p:cNvSpPr/>
          <p:nvPr/>
        </p:nvSpPr>
        <p:spPr>
          <a:xfrm>
            <a:off x="2346997" y="4620022"/>
            <a:ext cx="198819" cy="1926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161620" y="4702263"/>
            <a:ext cx="2172179" cy="480465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Prioritize SUD Treatment over Incarceration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5070841" y="1828691"/>
            <a:ext cx="2005359" cy="548641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Access to Optimized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Medication-Assisted Treatment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(MAT)</a:t>
            </a:r>
          </a:p>
        </p:txBody>
      </p:sp>
      <p:sp>
        <p:nvSpPr>
          <p:cNvPr id="70" name="Rectangle 69">
            <a:hlinkClick r:id="rId3" action="ppaction://hlinksldjump"/>
          </p:cNvPr>
          <p:cNvSpPr/>
          <p:nvPr/>
        </p:nvSpPr>
        <p:spPr>
          <a:xfrm rot="16200000">
            <a:off x="7479763" y="834404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0" name="Rounded Rectangle 42">
            <a:extLst>
              <a:ext uri="{FF2B5EF4-FFF2-40B4-BE49-F238E27FC236}">
                <a16:creationId xmlns:a16="http://schemas.microsoft.com/office/drawing/2014/main" id="{282CACE7-4067-499D-81C0-567CC7994F9F}"/>
              </a:ext>
            </a:extLst>
          </p:cNvPr>
          <p:cNvSpPr/>
          <p:nvPr/>
        </p:nvSpPr>
        <p:spPr>
          <a:xfrm>
            <a:off x="3793031" y="3883955"/>
            <a:ext cx="2022570" cy="54691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Training to Grow &amp; Improve the Treatment Workforce</a:t>
            </a:r>
          </a:p>
        </p:txBody>
      </p:sp>
      <p:sp>
        <p:nvSpPr>
          <p:cNvPr id="102" name="Rounded Rectangle 42">
            <a:extLst>
              <a:ext uri="{FF2B5EF4-FFF2-40B4-BE49-F238E27FC236}">
                <a16:creationId xmlns:a16="http://schemas.microsoft.com/office/drawing/2014/main" id="{1777EC02-A46D-43DE-AAF8-027BB3D5C00C}"/>
              </a:ext>
            </a:extLst>
          </p:cNvPr>
          <p:cNvSpPr/>
          <p:nvPr/>
        </p:nvSpPr>
        <p:spPr>
          <a:xfrm>
            <a:off x="9083222" y="4451609"/>
            <a:ext cx="1944176" cy="57396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Enforcement of Parity for Mental &amp; Behavioral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Health Treatment</a:t>
            </a:r>
          </a:p>
        </p:txBody>
      </p:sp>
      <p:sp>
        <p:nvSpPr>
          <p:cNvPr id="98" name="Rounded Rectangle 42">
            <a:extLst>
              <a:ext uri="{FF2B5EF4-FFF2-40B4-BE49-F238E27FC236}">
                <a16:creationId xmlns:a16="http://schemas.microsoft.com/office/drawing/2014/main" id="{E2EEB5DB-C385-4741-8628-9B76ECD705ED}"/>
              </a:ext>
            </a:extLst>
          </p:cNvPr>
          <p:cNvSpPr/>
          <p:nvPr/>
        </p:nvSpPr>
        <p:spPr>
          <a:xfrm>
            <a:off x="6416235" y="3903495"/>
            <a:ext cx="2041717" cy="45099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Enhance Support for Families of People with SUDs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BD8E512-1D11-4B1C-B20D-7058DB1C9191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17408AF-AA3B-4BE9-B653-9824F6F893D4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EF464B0-84CD-47C5-BA70-E927A6AB7EB0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762CEA-06DB-45B3-B8D9-CCD474602DAB}"/>
              </a:ext>
            </a:extLst>
          </p:cNvPr>
          <p:cNvSpPr txBox="1"/>
          <p:nvPr/>
        </p:nvSpPr>
        <p:spPr>
          <a:xfrm>
            <a:off x="1237128" y="1309661"/>
            <a:ext cx="2108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Improve Linkages to Care</a:t>
            </a:r>
          </a:p>
        </p:txBody>
      </p:sp>
      <p:sp>
        <p:nvSpPr>
          <p:cNvPr id="78" name="Rounded Rectangle 342">
            <a:extLst>
              <a:ext uri="{FF2B5EF4-FFF2-40B4-BE49-F238E27FC236}">
                <a16:creationId xmlns:a16="http://schemas.microsoft.com/office/drawing/2014/main" id="{F4A5E7DA-61A8-4129-BE5A-07D47562D595}"/>
              </a:ext>
            </a:extLst>
          </p:cNvPr>
          <p:cNvSpPr/>
          <p:nvPr/>
        </p:nvSpPr>
        <p:spPr>
          <a:xfrm>
            <a:off x="1173351" y="2783772"/>
            <a:ext cx="2198238" cy="401739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SBIRT Programs</a:t>
            </a:r>
          </a:p>
        </p:txBody>
      </p:sp>
      <p:sp>
        <p:nvSpPr>
          <p:cNvPr id="79" name="Rounded Rectangle 104">
            <a:extLst>
              <a:ext uri="{FF2B5EF4-FFF2-40B4-BE49-F238E27FC236}">
                <a16:creationId xmlns:a16="http://schemas.microsoft.com/office/drawing/2014/main" id="{1C84CB39-A594-47D6-891B-6ADF81EB36A9}"/>
              </a:ext>
            </a:extLst>
          </p:cNvPr>
          <p:cNvSpPr/>
          <p:nvPr/>
        </p:nvSpPr>
        <p:spPr>
          <a:xfrm>
            <a:off x="5087774" y="2439061"/>
            <a:ext cx="2022570" cy="54691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Information on Treatment Program Quality &amp; Results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F67FDF4-6AA9-4AAE-A6CD-61A1A0DB4E9F}"/>
              </a:ext>
            </a:extLst>
          </p:cNvPr>
          <p:cNvSpPr txBox="1"/>
          <p:nvPr/>
        </p:nvSpPr>
        <p:spPr>
          <a:xfrm>
            <a:off x="3985647" y="1309661"/>
            <a:ext cx="1670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Intensive Treatment</a:t>
            </a:r>
          </a:p>
        </p:txBody>
      </p:sp>
      <p:sp>
        <p:nvSpPr>
          <p:cNvPr id="120" name="Rounded Rectangle 42">
            <a:extLst>
              <a:ext uri="{FF2B5EF4-FFF2-40B4-BE49-F238E27FC236}">
                <a16:creationId xmlns:a16="http://schemas.microsoft.com/office/drawing/2014/main" id="{08300A57-30F7-4B76-AE18-BF5475144487}"/>
              </a:ext>
            </a:extLst>
          </p:cNvPr>
          <p:cNvSpPr/>
          <p:nvPr/>
        </p:nvSpPr>
        <p:spPr>
          <a:xfrm>
            <a:off x="9083222" y="3903495"/>
            <a:ext cx="1944176" cy="46394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Allocation of Funding to Improve Community Impact</a:t>
            </a:r>
          </a:p>
        </p:txBody>
      </p:sp>
      <p:sp>
        <p:nvSpPr>
          <p:cNvPr id="121" name="Rounded Rectangle 337">
            <a:extLst>
              <a:ext uri="{FF2B5EF4-FFF2-40B4-BE49-F238E27FC236}">
                <a16:creationId xmlns:a16="http://schemas.microsoft.com/office/drawing/2014/main" id="{F4A5C727-98A2-4ABF-B3AB-00766EA564DD}"/>
              </a:ext>
            </a:extLst>
          </p:cNvPr>
          <p:cNvSpPr/>
          <p:nvPr/>
        </p:nvSpPr>
        <p:spPr>
          <a:xfrm>
            <a:off x="1164602" y="3925895"/>
            <a:ext cx="2216600" cy="43566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Reduce Stigma of Seeking Help with Substance Misuse</a:t>
            </a:r>
          </a:p>
        </p:txBody>
      </p:sp>
      <p:sp>
        <p:nvSpPr>
          <p:cNvPr id="64" name="Rounded Rectangle 42">
            <a:extLst>
              <a:ext uri="{FF2B5EF4-FFF2-40B4-BE49-F238E27FC236}">
                <a16:creationId xmlns:a16="http://schemas.microsoft.com/office/drawing/2014/main" id="{E3C88532-9F34-45C1-A1E0-702D2FAEA7C0}"/>
              </a:ext>
            </a:extLst>
          </p:cNvPr>
          <p:cNvSpPr/>
          <p:nvPr/>
        </p:nvSpPr>
        <p:spPr>
          <a:xfrm>
            <a:off x="1182388" y="1596107"/>
            <a:ext cx="2198238" cy="50230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ER &amp; Healthcare Handoffs to Treatment</a:t>
            </a:r>
          </a:p>
        </p:txBody>
      </p:sp>
      <p:sp>
        <p:nvSpPr>
          <p:cNvPr id="66" name="Rounded Rectangle 42">
            <a:extLst>
              <a:ext uri="{FF2B5EF4-FFF2-40B4-BE49-F238E27FC236}">
                <a16:creationId xmlns:a16="http://schemas.microsoft.com/office/drawing/2014/main" id="{51F70F85-E2D2-42DB-97A1-4FD60492BF2A}"/>
              </a:ext>
            </a:extLst>
          </p:cNvPr>
          <p:cNvSpPr/>
          <p:nvPr/>
        </p:nvSpPr>
        <p:spPr>
          <a:xfrm>
            <a:off x="4815286" y="4745019"/>
            <a:ext cx="2791456" cy="45495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Awareness of Treatment, Recovery &amp; Support Services</a:t>
            </a:r>
          </a:p>
        </p:txBody>
      </p:sp>
      <p:sp>
        <p:nvSpPr>
          <p:cNvPr id="67" name="Up Arrow 127">
            <a:extLst>
              <a:ext uri="{FF2B5EF4-FFF2-40B4-BE49-F238E27FC236}">
                <a16:creationId xmlns:a16="http://schemas.microsoft.com/office/drawing/2014/main" id="{B650099D-1772-486A-B56D-B2C202647D36}"/>
              </a:ext>
            </a:extLst>
          </p:cNvPr>
          <p:cNvSpPr/>
          <p:nvPr/>
        </p:nvSpPr>
        <p:spPr>
          <a:xfrm>
            <a:off x="6073521" y="4560317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F85A594-702A-4D5D-BEA1-189A7281AEB1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7C14CFF-F120-4AB6-ADD1-970598669E3D}"/>
              </a:ext>
            </a:extLst>
          </p:cNvPr>
          <p:cNvGrpSpPr/>
          <p:nvPr/>
        </p:nvGrpSpPr>
        <p:grpSpPr>
          <a:xfrm>
            <a:off x="7391938" y="770593"/>
            <a:ext cx="205965" cy="192024"/>
            <a:chOff x="4251250" y="3724099"/>
            <a:chExt cx="228600" cy="22860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2BBEF35C-C596-41EF-972E-4F35EEF3467A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A16AD46-6E35-445D-B730-F8C720EBA472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07" name="Rectangle 106">
                <a:hlinkClick r:id="" action="ppaction://noaction"/>
                <a:extLst>
                  <a:ext uri="{FF2B5EF4-FFF2-40B4-BE49-F238E27FC236}">
                    <a16:creationId xmlns:a16="http://schemas.microsoft.com/office/drawing/2014/main" id="{13E7E389-3A57-4DE6-AA36-894F7728E72A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D8CA5DD-76B7-4C8F-BEB5-FF4EC8010CE1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DEA2E853-6A39-4BC3-96D6-7699497A46B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7DF1ECE-62B5-488A-9FC9-84D54CAD90AE}"/>
              </a:ext>
            </a:extLst>
          </p:cNvPr>
          <p:cNvGrpSpPr/>
          <p:nvPr/>
        </p:nvGrpSpPr>
        <p:grpSpPr>
          <a:xfrm>
            <a:off x="6949883" y="2214638"/>
            <a:ext cx="205965" cy="192024"/>
            <a:chOff x="4251250" y="3724099"/>
            <a:chExt cx="228600" cy="228600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9B1E31D-D2D8-409C-9765-D9BC2AFB05FC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64B3941B-800E-43C0-B65D-D5AF998CB00C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25" name="Rectangle 124">
                <a:hlinkClick r:id="" action="ppaction://noaction"/>
                <a:extLst>
                  <a:ext uri="{FF2B5EF4-FFF2-40B4-BE49-F238E27FC236}">
                    <a16:creationId xmlns:a16="http://schemas.microsoft.com/office/drawing/2014/main" id="{E2252FD0-24AD-4CDA-8176-64FEE3EC4EB3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91A66A42-C2DC-4FA8-907B-66E2BF303620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FA9E1C38-15F4-4675-AE5E-F695A5740B23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1701D9E-BEBD-4EA8-AFE3-22F2BD68F6E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514B5F3-96D2-40FD-9797-E615C5D78017}"/>
              </a:ext>
            </a:extLst>
          </p:cNvPr>
          <p:cNvGrpSpPr/>
          <p:nvPr/>
        </p:nvGrpSpPr>
        <p:grpSpPr>
          <a:xfrm>
            <a:off x="3157132" y="5029559"/>
            <a:ext cx="205965" cy="192024"/>
            <a:chOff x="4251250" y="3724099"/>
            <a:chExt cx="228600" cy="228600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5FAC67B8-5DFE-4629-9245-D6618498B6B2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5284F4BA-F986-41E8-A8C9-BC875D486FBA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34" name="Rectangle 133">
                <a:hlinkClick r:id="" action="ppaction://noaction"/>
                <a:extLst>
                  <a:ext uri="{FF2B5EF4-FFF2-40B4-BE49-F238E27FC236}">
                    <a16:creationId xmlns:a16="http://schemas.microsoft.com/office/drawing/2014/main" id="{207B34FE-7697-443F-B275-6701F65C5603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575C26C7-98AC-4598-8EBD-A4E9CB50C195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02C4A62-1DD6-4FD1-8F48-6C066974849E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2B20DFD9-E377-4D0F-BD0D-D89CC9EFA60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Rectangle 96">
            <a:hlinkClick r:id="rId2" action="ppaction://hlinksldjump"/>
          </p:cNvPr>
          <p:cNvSpPr/>
          <p:nvPr/>
        </p:nvSpPr>
        <p:spPr>
          <a:xfrm>
            <a:off x="3141860" y="5031851"/>
            <a:ext cx="237971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hlinkClick r:id="rId5" action="ppaction://hlinksldjump"/>
          </p:cNvPr>
          <p:cNvSpPr/>
          <p:nvPr/>
        </p:nvSpPr>
        <p:spPr>
          <a:xfrm>
            <a:off x="6929094" y="2186688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hlinkClick r:id="rId6" action="ppaction://hlinksldjump"/>
          </p:cNvPr>
          <p:cNvSpPr/>
          <p:nvPr/>
        </p:nvSpPr>
        <p:spPr>
          <a:xfrm>
            <a:off x="7364478" y="767726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225681C-35B1-4D59-9657-B33F2E2F5595}"/>
              </a:ext>
            </a:extLst>
          </p:cNvPr>
          <p:cNvGrpSpPr/>
          <p:nvPr/>
        </p:nvGrpSpPr>
        <p:grpSpPr>
          <a:xfrm>
            <a:off x="3227391" y="3059451"/>
            <a:ext cx="205965" cy="192024"/>
            <a:chOff x="4251250" y="3724099"/>
            <a:chExt cx="228600" cy="228600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C706AF65-A8F9-4BAB-AA5A-406F36757267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BA9274EC-092F-45DE-8AA6-8C6AD2430093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17" name="Rectangle 116">
                <a:hlinkClick r:id="" action="ppaction://noaction"/>
                <a:extLst>
                  <a:ext uri="{FF2B5EF4-FFF2-40B4-BE49-F238E27FC236}">
                    <a16:creationId xmlns:a16="http://schemas.microsoft.com/office/drawing/2014/main" id="{B1AA8A10-B2DB-4F9E-9598-EDA9D82847C1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A7CE7B7-2AB4-464C-93E9-CD70A82AEA79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3CCE965-F0D7-4343-ABDD-C942686726FA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BE51085-9F87-4FC3-AA52-AE1BDC77AFF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Rectangle 148">
            <a:hlinkClick r:id="rId7" action="ppaction://hlinksldjump"/>
            <a:extLst>
              <a:ext uri="{FF2B5EF4-FFF2-40B4-BE49-F238E27FC236}">
                <a16:creationId xmlns:a16="http://schemas.microsoft.com/office/drawing/2014/main" id="{742D858A-786A-4470-9EDD-07E234A46C22}"/>
              </a:ext>
            </a:extLst>
          </p:cNvPr>
          <p:cNvSpPr/>
          <p:nvPr/>
        </p:nvSpPr>
        <p:spPr>
          <a:xfrm>
            <a:off x="3206602" y="3031501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36F7B84C-56D7-4AA5-A813-9B824B5A26AD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December 2019</a:t>
            </a:r>
          </a:p>
        </p:txBody>
      </p:sp>
      <p:sp>
        <p:nvSpPr>
          <p:cNvPr id="68" name="Rounded Rectangle 42">
            <a:extLst>
              <a:ext uri="{FF2B5EF4-FFF2-40B4-BE49-F238E27FC236}">
                <a16:creationId xmlns:a16="http://schemas.microsoft.com/office/drawing/2014/main" id="{C6E1F15B-5AD3-4B66-BBD4-681353507980}"/>
              </a:ext>
            </a:extLst>
          </p:cNvPr>
          <p:cNvSpPr/>
          <p:nvPr/>
        </p:nvSpPr>
        <p:spPr>
          <a:xfrm>
            <a:off x="3716092" y="5669528"/>
            <a:ext cx="2041717" cy="55268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Real-Time Data of Overdoses &amp; Reversals</a:t>
            </a:r>
          </a:p>
        </p:txBody>
      </p:sp>
      <p:sp>
        <p:nvSpPr>
          <p:cNvPr id="71" name="Rounded Rectangle 42">
            <a:extLst>
              <a:ext uri="{FF2B5EF4-FFF2-40B4-BE49-F238E27FC236}">
                <a16:creationId xmlns:a16="http://schemas.microsoft.com/office/drawing/2014/main" id="{34C665BD-5DF9-4726-AE88-C85BD5D99C6D}"/>
              </a:ext>
            </a:extLst>
          </p:cNvPr>
          <p:cNvSpPr/>
          <p:nvPr/>
        </p:nvSpPr>
        <p:spPr>
          <a:xfrm>
            <a:off x="1156959" y="2187204"/>
            <a:ext cx="2205395" cy="49317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Warm Handoffs from Harm Reduction to Treatment</a:t>
            </a:r>
          </a:p>
        </p:txBody>
      </p:sp>
    </p:spTree>
    <p:extLst>
      <p:ext uri="{BB962C8B-B14F-4D97-AF65-F5344CB8AC3E}">
        <p14:creationId xmlns:p14="http://schemas.microsoft.com/office/powerpoint/2010/main" val="4136657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Up Arrow 129"/>
          <p:cNvSpPr/>
          <p:nvPr/>
        </p:nvSpPr>
        <p:spPr>
          <a:xfrm>
            <a:off x="8225502" y="538147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474039" y="202092"/>
            <a:ext cx="357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improve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Recovery Supports</a:t>
            </a:r>
            <a:endParaRPr lang="en-US" spc="30" dirty="0">
              <a:solidFill>
                <a:srgbClr val="343359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009322" y="835448"/>
            <a:ext cx="2527295" cy="46856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Recovery Supports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342564" y="1811304"/>
            <a:ext cx="2166322" cy="481279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Peer Recovery Support Services &amp; Programs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8852219" y="1832988"/>
            <a:ext cx="2253296" cy="57396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Education, Job Training &amp; Employment for People in Recovery</a:t>
            </a:r>
          </a:p>
        </p:txBody>
      </p:sp>
      <p:sp>
        <p:nvSpPr>
          <p:cNvPr id="44" name="Rounded Rectangle 97"/>
          <p:cNvSpPr/>
          <p:nvPr/>
        </p:nvSpPr>
        <p:spPr>
          <a:xfrm>
            <a:off x="5062294" y="2679683"/>
            <a:ext cx="2251985" cy="60213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Recovery Schools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&amp; Collegiate Recovery Programs </a:t>
            </a:r>
          </a:p>
        </p:txBody>
      </p:sp>
      <p:sp>
        <p:nvSpPr>
          <p:cNvPr id="45" name="Rectangle 44">
            <a:hlinkClick r:id="rId2" action="ppaction://hlinksldjump"/>
          </p:cNvPr>
          <p:cNvSpPr/>
          <p:nvPr/>
        </p:nvSpPr>
        <p:spPr>
          <a:xfrm>
            <a:off x="3764081" y="4710148"/>
            <a:ext cx="186101" cy="1926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0" name="Rectangle 69">
            <a:hlinkClick r:id="rId3" action="ppaction://hlinksldjump"/>
          </p:cNvPr>
          <p:cNvSpPr/>
          <p:nvPr/>
        </p:nvSpPr>
        <p:spPr>
          <a:xfrm rot="16200000">
            <a:off x="7479763" y="834404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4" name="Rounded Rectangle 42">
            <a:extLst>
              <a:ext uri="{FF2B5EF4-FFF2-40B4-BE49-F238E27FC236}">
                <a16:creationId xmlns:a16="http://schemas.microsoft.com/office/drawing/2014/main" id="{EAB08A67-6A8A-47C8-9F6A-AC6B53474AF3}"/>
              </a:ext>
            </a:extLst>
          </p:cNvPr>
          <p:cNvSpPr/>
          <p:nvPr/>
        </p:nvSpPr>
        <p:spPr>
          <a:xfrm>
            <a:off x="8845205" y="2682730"/>
            <a:ext cx="2172976" cy="59908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Create Recovery-Ready Communities</a:t>
            </a:r>
          </a:p>
        </p:txBody>
      </p:sp>
      <p:sp>
        <p:nvSpPr>
          <p:cNvPr id="98" name="Rounded Rectangle 42">
            <a:extLst>
              <a:ext uri="{FF2B5EF4-FFF2-40B4-BE49-F238E27FC236}">
                <a16:creationId xmlns:a16="http://schemas.microsoft.com/office/drawing/2014/main" id="{E2EEB5DB-C385-4741-8628-9B76ECD705ED}"/>
              </a:ext>
            </a:extLst>
          </p:cNvPr>
          <p:cNvSpPr/>
          <p:nvPr/>
        </p:nvSpPr>
        <p:spPr>
          <a:xfrm>
            <a:off x="7029377" y="4343975"/>
            <a:ext cx="2203142" cy="54864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Enhance Support for Families of People with SUDs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BD8E512-1D11-4B1C-B20D-7058DB1C9191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17408AF-AA3B-4BE9-B653-9824F6F893D4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EF464B0-84CD-47C5-BA70-E927A6AB7EB0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B534F07-BABD-4BD6-8A65-6B24042363CD}"/>
              </a:ext>
            </a:extLst>
          </p:cNvPr>
          <p:cNvSpPr txBox="1"/>
          <p:nvPr/>
        </p:nvSpPr>
        <p:spPr>
          <a:xfrm>
            <a:off x="2544417" y="1309661"/>
            <a:ext cx="133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Recovery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459F461-EF27-4F83-A727-FC07E42C44D4}"/>
              </a:ext>
            </a:extLst>
          </p:cNvPr>
          <p:cNvSpPr txBox="1"/>
          <p:nvPr/>
        </p:nvSpPr>
        <p:spPr>
          <a:xfrm>
            <a:off x="9207576" y="1309661"/>
            <a:ext cx="1448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Relapse Prevention</a:t>
            </a:r>
          </a:p>
        </p:txBody>
      </p:sp>
      <p:sp>
        <p:nvSpPr>
          <p:cNvPr id="113" name="Rounded Rectangle 339">
            <a:extLst>
              <a:ext uri="{FF2B5EF4-FFF2-40B4-BE49-F238E27FC236}">
                <a16:creationId xmlns:a16="http://schemas.microsoft.com/office/drawing/2014/main" id="{E1FEDD75-A25B-458A-A024-BCCEE4F02AE6}"/>
              </a:ext>
            </a:extLst>
          </p:cNvPr>
          <p:cNvSpPr/>
          <p:nvPr/>
        </p:nvSpPr>
        <p:spPr>
          <a:xfrm>
            <a:off x="3498157" y="4350397"/>
            <a:ext cx="2188850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Teamwork Among Existing Programs &amp; Coalitions </a:t>
            </a:r>
          </a:p>
        </p:txBody>
      </p:sp>
      <p:sp>
        <p:nvSpPr>
          <p:cNvPr id="63" name="Rounded Rectangle 35">
            <a:extLst>
              <a:ext uri="{FF2B5EF4-FFF2-40B4-BE49-F238E27FC236}">
                <a16:creationId xmlns:a16="http://schemas.microsoft.com/office/drawing/2014/main" id="{009089D8-00C6-4761-9338-76926CB77136}"/>
              </a:ext>
            </a:extLst>
          </p:cNvPr>
          <p:cNvSpPr/>
          <p:nvPr/>
        </p:nvSpPr>
        <p:spPr>
          <a:xfrm>
            <a:off x="1357277" y="2682135"/>
            <a:ext cx="2146429" cy="5996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Recovery Housing and Family Support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7C14CFF-F120-4AB6-ADD1-970598669E3D}"/>
              </a:ext>
            </a:extLst>
          </p:cNvPr>
          <p:cNvGrpSpPr/>
          <p:nvPr/>
        </p:nvGrpSpPr>
        <p:grpSpPr>
          <a:xfrm>
            <a:off x="7391938" y="770593"/>
            <a:ext cx="205965" cy="192024"/>
            <a:chOff x="4251250" y="3724099"/>
            <a:chExt cx="228600" cy="22860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2BBEF35C-C596-41EF-972E-4F35EEF3467A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A16AD46-6E35-445D-B730-F8C720EBA472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07" name="Rectangle 106">
                <a:hlinkClick r:id="" action="ppaction://noaction"/>
                <a:extLst>
                  <a:ext uri="{FF2B5EF4-FFF2-40B4-BE49-F238E27FC236}">
                    <a16:creationId xmlns:a16="http://schemas.microsoft.com/office/drawing/2014/main" id="{13E7E389-3A57-4DE6-AA36-894F7728E72A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D8CA5DD-76B7-4C8F-BEB5-FF4EC8010CE1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DEA2E853-6A39-4BC3-96D6-7699497A46B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D5568D93-8000-47F1-BBCB-4E9DBD55FDDA}"/>
              </a:ext>
            </a:extLst>
          </p:cNvPr>
          <p:cNvGrpSpPr/>
          <p:nvPr/>
        </p:nvGrpSpPr>
        <p:grpSpPr>
          <a:xfrm>
            <a:off x="3343316" y="2140361"/>
            <a:ext cx="205965" cy="192024"/>
            <a:chOff x="4251250" y="3724099"/>
            <a:chExt cx="228600" cy="228600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EE82E914-1B7E-4104-953F-E65E301ADDC7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90DE96BC-E539-4D07-B71B-AF5084C31F82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41" name="Rectangle 140">
                <a:hlinkClick r:id="" action="ppaction://noaction"/>
                <a:extLst>
                  <a:ext uri="{FF2B5EF4-FFF2-40B4-BE49-F238E27FC236}">
                    <a16:creationId xmlns:a16="http://schemas.microsoft.com/office/drawing/2014/main" id="{3068FEE6-D501-4858-93D0-A09B9F85CD31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8DA0829-C95F-4D07-987B-40F58E9A7968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98B192A-7F32-4254-AFBC-7D46CE2DC724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277D29AD-FB6C-4CBE-8526-A9D67E12FF9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FB7D8114-2323-4EE6-B235-B93C8BD8A2C3}"/>
              </a:ext>
            </a:extLst>
          </p:cNvPr>
          <p:cNvGrpSpPr/>
          <p:nvPr/>
        </p:nvGrpSpPr>
        <p:grpSpPr>
          <a:xfrm>
            <a:off x="5515891" y="4725805"/>
            <a:ext cx="205965" cy="192024"/>
            <a:chOff x="4251250" y="3724099"/>
            <a:chExt cx="228600" cy="228600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BB3DF403-6B5D-4FC6-9A5B-9B37DFE26751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58CBB0E8-B16C-4A84-A6D7-0568CCB2F35C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48" name="Rectangle 147">
                <a:hlinkClick r:id="" action="ppaction://noaction"/>
                <a:extLst>
                  <a:ext uri="{FF2B5EF4-FFF2-40B4-BE49-F238E27FC236}">
                    <a16:creationId xmlns:a16="http://schemas.microsoft.com/office/drawing/2014/main" id="{AC4B7B71-5523-4D15-A2FC-B2780F3170D8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03611DE6-FB1A-4FB9-9756-EA27CB281458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61E380D9-6728-4D6E-A19C-D29BF2DD415D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81C5199-6233-4467-9A73-94CC5942BFD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68">
            <a:hlinkClick r:id="rId4" action="ppaction://hlinksldjump"/>
          </p:cNvPr>
          <p:cNvSpPr/>
          <p:nvPr/>
        </p:nvSpPr>
        <p:spPr>
          <a:xfrm>
            <a:off x="7364478" y="767726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hlinkClick r:id="rId5" action="ppaction://hlinksldjump"/>
            <a:extLst>
              <a:ext uri="{FF2B5EF4-FFF2-40B4-BE49-F238E27FC236}">
                <a16:creationId xmlns:a16="http://schemas.microsoft.com/office/drawing/2014/main" id="{F48AFEEE-53F2-43BC-BF88-9F8295504238}"/>
              </a:ext>
            </a:extLst>
          </p:cNvPr>
          <p:cNvSpPr/>
          <p:nvPr/>
        </p:nvSpPr>
        <p:spPr>
          <a:xfrm>
            <a:off x="3326158" y="2119972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hlinkClick r:id="rId6" action="ppaction://hlinksldjump"/>
            <a:extLst>
              <a:ext uri="{FF2B5EF4-FFF2-40B4-BE49-F238E27FC236}">
                <a16:creationId xmlns:a16="http://schemas.microsoft.com/office/drawing/2014/main" id="{5133B4A9-85B7-4E9A-8050-1337A88A0AE0}"/>
              </a:ext>
            </a:extLst>
          </p:cNvPr>
          <p:cNvSpPr/>
          <p:nvPr/>
        </p:nvSpPr>
        <p:spPr>
          <a:xfrm>
            <a:off x="5495238" y="4722971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36F7B84C-56D7-4AA5-A813-9B824B5A26AD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December 2019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37B1CF-D12F-4009-B32A-FA1ACE7850BE}"/>
              </a:ext>
            </a:extLst>
          </p:cNvPr>
          <p:cNvSpPr/>
          <p:nvPr/>
        </p:nvSpPr>
        <p:spPr>
          <a:xfrm>
            <a:off x="733331" y="44844"/>
            <a:ext cx="2742770" cy="54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Needs to Be SPLIT</a:t>
            </a:r>
          </a:p>
        </p:txBody>
      </p:sp>
      <p:sp>
        <p:nvSpPr>
          <p:cNvPr id="151" name="Rounded Rectangle 30">
            <a:extLst>
              <a:ext uri="{FF2B5EF4-FFF2-40B4-BE49-F238E27FC236}">
                <a16:creationId xmlns:a16="http://schemas.microsoft.com/office/drawing/2014/main" id="{9DCD5831-3632-43E5-9DD0-42E42C665E4F}"/>
              </a:ext>
            </a:extLst>
          </p:cNvPr>
          <p:cNvSpPr/>
          <p:nvPr/>
        </p:nvSpPr>
        <p:spPr>
          <a:xfrm>
            <a:off x="3818970" y="5644642"/>
            <a:ext cx="1857312" cy="47828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Improve Tracking of Recovery Progress</a:t>
            </a:r>
          </a:p>
        </p:txBody>
      </p:sp>
      <p:sp>
        <p:nvSpPr>
          <p:cNvPr id="152" name="Rounded Rectangle 30">
            <a:extLst>
              <a:ext uri="{FF2B5EF4-FFF2-40B4-BE49-F238E27FC236}">
                <a16:creationId xmlns:a16="http://schemas.microsoft.com/office/drawing/2014/main" id="{64B3F33D-5607-4151-B702-8AE1ADB555FF}"/>
              </a:ext>
            </a:extLst>
          </p:cNvPr>
          <p:cNvSpPr/>
          <p:nvPr/>
        </p:nvSpPr>
        <p:spPr>
          <a:xfrm>
            <a:off x="7416185" y="5616795"/>
            <a:ext cx="1857312" cy="47828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Improve Funding for Recovery-Related Services</a:t>
            </a:r>
          </a:p>
        </p:txBody>
      </p:sp>
      <p:sp>
        <p:nvSpPr>
          <p:cNvPr id="153" name="Rounded Rectangle 97">
            <a:extLst>
              <a:ext uri="{FF2B5EF4-FFF2-40B4-BE49-F238E27FC236}">
                <a16:creationId xmlns:a16="http://schemas.microsoft.com/office/drawing/2014/main" id="{E10D180F-A48C-4FAE-8E7E-13752BB8026D}"/>
              </a:ext>
            </a:extLst>
          </p:cNvPr>
          <p:cNvSpPr/>
          <p:nvPr/>
        </p:nvSpPr>
        <p:spPr>
          <a:xfrm>
            <a:off x="5062294" y="1824667"/>
            <a:ext cx="2188850" cy="50579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Recovery Support for People in Criminal Justice System</a:t>
            </a:r>
          </a:p>
        </p:txBody>
      </p:sp>
      <p:sp>
        <p:nvSpPr>
          <p:cNvPr id="51" name="Up Arrow 129">
            <a:extLst>
              <a:ext uri="{FF2B5EF4-FFF2-40B4-BE49-F238E27FC236}">
                <a16:creationId xmlns:a16="http://schemas.microsoft.com/office/drawing/2014/main" id="{1FF0D438-8F2F-4031-A871-81743E5A2455}"/>
              </a:ext>
            </a:extLst>
          </p:cNvPr>
          <p:cNvSpPr/>
          <p:nvPr/>
        </p:nvSpPr>
        <p:spPr>
          <a:xfrm>
            <a:off x="4592582" y="538147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2" name="Up Arrow 129">
            <a:extLst>
              <a:ext uri="{FF2B5EF4-FFF2-40B4-BE49-F238E27FC236}">
                <a16:creationId xmlns:a16="http://schemas.microsoft.com/office/drawing/2014/main" id="{2F4CFC80-E892-4559-BF6F-3C68CECE638F}"/>
              </a:ext>
            </a:extLst>
          </p:cNvPr>
          <p:cNvSpPr/>
          <p:nvPr/>
        </p:nvSpPr>
        <p:spPr>
          <a:xfrm>
            <a:off x="4509372" y="4132072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37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754774" y="5609570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384" name="Rounded Rectangle 383"/>
          <p:cNvSpPr/>
          <p:nvPr/>
        </p:nvSpPr>
        <p:spPr>
          <a:xfrm>
            <a:off x="6853181" y="5618470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Healthcare Professionals to Address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  <p:sp>
        <p:nvSpPr>
          <p:cNvPr id="385" name="Rounded Rectangle 384"/>
          <p:cNvSpPr/>
          <p:nvPr/>
        </p:nvSpPr>
        <p:spPr>
          <a:xfrm>
            <a:off x="9412384" y="5609570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386" name="Rounded Rectangle 385"/>
          <p:cNvSpPr/>
          <p:nvPr/>
        </p:nvSpPr>
        <p:spPr>
          <a:xfrm>
            <a:off x="4410477" y="5618470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675098" y="541614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8" name="Up Arrow 127"/>
          <p:cNvSpPr/>
          <p:nvPr/>
        </p:nvSpPr>
        <p:spPr>
          <a:xfrm>
            <a:off x="5326520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Up Arrow 128"/>
          <p:cNvSpPr/>
          <p:nvPr/>
        </p:nvSpPr>
        <p:spPr>
          <a:xfrm>
            <a:off x="7770397" y="542505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10329600" y="541740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8" y="44844"/>
            <a:ext cx="4375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expand access to optimized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Medication Assisted Treatment</a:t>
            </a:r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 (MAT)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cxnSp>
        <p:nvCxnSpPr>
          <p:cNvPr id="23" name="Straight Arrow Connector 22"/>
          <p:cNvCxnSpPr>
            <a:cxnSpLocks/>
            <a:stCxn id="30" idx="0"/>
          </p:cNvCxnSpPr>
          <p:nvPr/>
        </p:nvCxnSpPr>
        <p:spPr>
          <a:xfrm flipV="1">
            <a:off x="1950581" y="1351786"/>
            <a:ext cx="3310820" cy="92003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28" idx="0"/>
          </p:cNvCxnSpPr>
          <p:nvPr/>
        </p:nvCxnSpPr>
        <p:spPr>
          <a:xfrm flipV="1">
            <a:off x="6742851" y="1563228"/>
            <a:ext cx="0" cy="69170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  <a:stCxn id="51" idx="0"/>
          </p:cNvCxnSpPr>
          <p:nvPr/>
        </p:nvCxnSpPr>
        <p:spPr>
          <a:xfrm flipV="1">
            <a:off x="5047648" y="1542207"/>
            <a:ext cx="694050" cy="71273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5300616" y="897219"/>
            <a:ext cx="2508075" cy="602797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Access to Optimized Medication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Assisted Treatment (MAT)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962200" y="2254937"/>
            <a:ext cx="1561302" cy="80467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Access to Naltrexone Related Treatment Approaches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169930" y="2271824"/>
            <a:ext cx="1561302" cy="797379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Opportunities for People to be Prescribed Buprenorphine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0564720" y="2271641"/>
            <a:ext cx="1117491" cy="80467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Accelerate the Development of New MAT Approaches</a:t>
            </a:r>
          </a:p>
        </p:txBody>
      </p:sp>
      <p:sp>
        <p:nvSpPr>
          <p:cNvPr id="32" name="Rounded Rectangle 35"/>
          <p:cNvSpPr/>
          <p:nvPr/>
        </p:nvSpPr>
        <p:spPr>
          <a:xfrm>
            <a:off x="1225124" y="4531539"/>
            <a:ext cx="1898996" cy="622113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the use of Analytics to Target Promotion of Earlier Treatment Initiation</a:t>
            </a:r>
          </a:p>
        </p:txBody>
      </p:sp>
      <p:sp>
        <p:nvSpPr>
          <p:cNvPr id="33" name="Rounded Rectangle 35"/>
          <p:cNvSpPr/>
          <p:nvPr/>
        </p:nvSpPr>
        <p:spPr>
          <a:xfrm>
            <a:off x="5939276" y="4600921"/>
            <a:ext cx="2062360" cy="53026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Public Understanding of the Value of MAT</a:t>
            </a:r>
          </a:p>
        </p:txBody>
      </p:sp>
      <p:sp>
        <p:nvSpPr>
          <p:cNvPr id="34" name="Rounded Rectangle 35"/>
          <p:cNvSpPr/>
          <p:nvPr/>
        </p:nvSpPr>
        <p:spPr>
          <a:xfrm>
            <a:off x="9458565" y="3597077"/>
            <a:ext cx="1828800" cy="62579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Minimize the Influence of Investor Profit Maximization in Treatment Programs</a:t>
            </a:r>
          </a:p>
        </p:txBody>
      </p:sp>
      <p:sp>
        <p:nvSpPr>
          <p:cNvPr id="37" name="Rectangle 36">
            <a:hlinkClick r:id="rId2" action="ppaction://hlinksldjump"/>
          </p:cNvPr>
          <p:cNvSpPr/>
          <p:nvPr/>
        </p:nvSpPr>
        <p:spPr>
          <a:xfrm rot="16200000">
            <a:off x="7746889" y="926890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3" name="Rounded Rectangle 52"/>
          <p:cNvSpPr/>
          <p:nvPr/>
        </p:nvSpPr>
        <p:spPr>
          <a:xfrm>
            <a:off x="1142759" y="3627629"/>
            <a:ext cx="1898996" cy="522151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&amp; Expand Screening &amp; Testing for Misuse</a:t>
            </a:r>
          </a:p>
        </p:txBody>
      </p:sp>
      <p:sp>
        <p:nvSpPr>
          <p:cNvPr id="54" name="Up Arrow 53"/>
          <p:cNvSpPr/>
          <p:nvPr/>
        </p:nvSpPr>
        <p:spPr>
          <a:xfrm>
            <a:off x="4451931" y="4411897"/>
            <a:ext cx="177248" cy="148442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2" name="Up Arrow 41"/>
          <p:cNvSpPr/>
          <p:nvPr/>
        </p:nvSpPr>
        <p:spPr>
          <a:xfrm>
            <a:off x="8238899" y="3378366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3" name="Up Arrow 42"/>
          <p:cNvSpPr/>
          <p:nvPr/>
        </p:nvSpPr>
        <p:spPr>
          <a:xfrm>
            <a:off x="2104318" y="432298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4" name="Up Arrow 43"/>
          <p:cNvSpPr/>
          <p:nvPr/>
        </p:nvSpPr>
        <p:spPr>
          <a:xfrm>
            <a:off x="10195717" y="3396218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6" name="Rounded Rectangle 35">
            <a:extLst>
              <a:ext uri="{FF2B5EF4-FFF2-40B4-BE49-F238E27FC236}">
                <a16:creationId xmlns:a16="http://schemas.microsoft.com/office/drawing/2014/main" id="{658EC127-07BC-4F7D-8E38-ED4E4B1B00CA}"/>
              </a:ext>
            </a:extLst>
          </p:cNvPr>
          <p:cNvSpPr/>
          <p:nvPr/>
        </p:nvSpPr>
        <p:spPr>
          <a:xfrm>
            <a:off x="7413123" y="3601357"/>
            <a:ext cx="1828800" cy="62754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Eliminate Insurance Company Prior Authorizations for MAT</a:t>
            </a:r>
          </a:p>
        </p:txBody>
      </p:sp>
      <p:sp>
        <p:nvSpPr>
          <p:cNvPr id="47" name="Rounded Rectangle 35">
            <a:extLst>
              <a:ext uri="{FF2B5EF4-FFF2-40B4-BE49-F238E27FC236}">
                <a16:creationId xmlns:a16="http://schemas.microsoft.com/office/drawing/2014/main" id="{22D26096-3960-473B-BDC5-756E9158C33F}"/>
              </a:ext>
            </a:extLst>
          </p:cNvPr>
          <p:cNvSpPr/>
          <p:nvPr/>
        </p:nvSpPr>
        <p:spPr>
          <a:xfrm>
            <a:off x="2797568" y="2260064"/>
            <a:ext cx="1368866" cy="80467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Integrate MAT into a Whole Person Care Model</a:t>
            </a:r>
          </a:p>
        </p:txBody>
      </p:sp>
      <p:sp>
        <p:nvSpPr>
          <p:cNvPr id="49" name="Up Arrow 48"/>
          <p:cNvSpPr/>
          <p:nvPr/>
        </p:nvSpPr>
        <p:spPr>
          <a:xfrm>
            <a:off x="4103018" y="3392743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ctr"/>
            <a:endParaRPr lang="en-US" sz="1000" dirty="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60" name="Straight Arrow Connector 59"/>
          <p:cNvCxnSpPr>
            <a:cxnSpLocks/>
            <a:stCxn id="47" idx="0"/>
          </p:cNvCxnSpPr>
          <p:nvPr/>
        </p:nvCxnSpPr>
        <p:spPr>
          <a:xfrm flipV="1">
            <a:off x="3482001" y="1500016"/>
            <a:ext cx="1734847" cy="76004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4275405" y="2254937"/>
            <a:ext cx="1544486" cy="80467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Awareness of </a:t>
            </a:r>
            <a:endParaRPr lang="en-US" sz="10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MAT Prescribers &amp; Payment Options</a:t>
            </a:r>
          </a:p>
        </p:txBody>
      </p:sp>
      <p:cxnSp>
        <p:nvCxnSpPr>
          <p:cNvPr id="58" name="Straight Arrow Connector 57"/>
          <p:cNvCxnSpPr>
            <a:cxnSpLocks/>
            <a:stCxn id="31" idx="0"/>
          </p:cNvCxnSpPr>
          <p:nvPr/>
        </p:nvCxnSpPr>
        <p:spPr>
          <a:xfrm flipH="1" flipV="1">
            <a:off x="7872593" y="1299976"/>
            <a:ext cx="3250873" cy="971665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9054885" y="2263768"/>
            <a:ext cx="1367451" cy="80467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the Use of MAT in Correctional Facilities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3395592" y="3601253"/>
            <a:ext cx="1664208" cy="63076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DNA Testing to Improve Precision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MAT Therapies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3591057" y="4604992"/>
            <a:ext cx="1898996" cy="522151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Stigma of Seeking Help with </a:t>
            </a:r>
            <a:r>
              <a:rPr lang="en-US" sz="100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Substance Misuse</a:t>
            </a:r>
            <a:endParaRPr lang="en-US" sz="10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8904574" y="4604980"/>
            <a:ext cx="2302223" cy="522151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Shift from Punishment to Treatment Approach for Opioid Users</a:t>
            </a:r>
          </a:p>
        </p:txBody>
      </p:sp>
      <p:cxnSp>
        <p:nvCxnSpPr>
          <p:cNvPr id="70" name="Straight Arrow Connector 69"/>
          <p:cNvCxnSpPr>
            <a:cxnSpLocks/>
            <a:stCxn id="62" idx="0"/>
          </p:cNvCxnSpPr>
          <p:nvPr/>
        </p:nvCxnSpPr>
        <p:spPr>
          <a:xfrm flipH="1" flipV="1">
            <a:off x="7859021" y="1496849"/>
            <a:ext cx="1879590" cy="76691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Up Arrow 72"/>
          <p:cNvSpPr/>
          <p:nvPr/>
        </p:nvSpPr>
        <p:spPr>
          <a:xfrm>
            <a:off x="6881832" y="4413048"/>
            <a:ext cx="177248" cy="148442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4" name="Up Arrow 73"/>
          <p:cNvSpPr/>
          <p:nvPr/>
        </p:nvSpPr>
        <p:spPr>
          <a:xfrm>
            <a:off x="9967061" y="4427410"/>
            <a:ext cx="177248" cy="148442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5" name="Up Arrow 74"/>
          <p:cNvSpPr/>
          <p:nvPr/>
        </p:nvSpPr>
        <p:spPr>
          <a:xfrm>
            <a:off x="2010253" y="3394360"/>
            <a:ext cx="177248" cy="148442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F132DC3-0D74-4482-81F1-7952625A71F4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06805AE-68FA-4537-B8E3-0F945B9F905B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E55D395-EE38-463D-84C0-5586EAAF008C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61" name="Rounded Rectangle 35">
            <a:extLst>
              <a:ext uri="{FF2B5EF4-FFF2-40B4-BE49-F238E27FC236}">
                <a16:creationId xmlns:a16="http://schemas.microsoft.com/office/drawing/2014/main" id="{83C9EDDA-3759-4EB4-925E-B6AB2665946E}"/>
              </a:ext>
            </a:extLst>
          </p:cNvPr>
          <p:cNvSpPr/>
          <p:nvPr/>
        </p:nvSpPr>
        <p:spPr>
          <a:xfrm>
            <a:off x="5346248" y="3600167"/>
            <a:ext cx="1828800" cy="622113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&amp; Optimally Allocate More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Funding for MAT</a:t>
            </a:r>
          </a:p>
        </p:txBody>
      </p:sp>
      <p:sp>
        <p:nvSpPr>
          <p:cNvPr id="69" name="Up Arrow 42">
            <a:extLst>
              <a:ext uri="{FF2B5EF4-FFF2-40B4-BE49-F238E27FC236}">
                <a16:creationId xmlns:a16="http://schemas.microsoft.com/office/drawing/2014/main" id="{728BA0B7-5CB4-4663-A7C0-B2B00E76AE6C}"/>
              </a:ext>
            </a:extLst>
          </p:cNvPr>
          <p:cNvSpPr/>
          <p:nvPr/>
        </p:nvSpPr>
        <p:spPr>
          <a:xfrm>
            <a:off x="6172024" y="3391608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D77A2DD-EA22-4969-ADAC-928B6FE12BCC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1" name="Rectangle 70">
            <a:hlinkClick r:id="rId2" action="ppaction://hlinksldjump"/>
            <a:extLst>
              <a:ext uri="{FF2B5EF4-FFF2-40B4-BE49-F238E27FC236}">
                <a16:creationId xmlns:a16="http://schemas.microsoft.com/office/drawing/2014/main" id="{3F1E091B-FD8F-44B7-BA48-6DCE8C24289A}"/>
              </a:ext>
            </a:extLst>
          </p:cNvPr>
          <p:cNvSpPr/>
          <p:nvPr/>
        </p:nvSpPr>
        <p:spPr>
          <a:xfrm rot="16200000">
            <a:off x="7751868" y="896688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DE5028C-42D5-4432-91FD-9195ADB19654}"/>
              </a:ext>
            </a:extLst>
          </p:cNvPr>
          <p:cNvGrpSpPr/>
          <p:nvPr/>
        </p:nvGrpSpPr>
        <p:grpSpPr>
          <a:xfrm>
            <a:off x="7664043" y="832877"/>
            <a:ext cx="205965" cy="192024"/>
            <a:chOff x="4251250" y="3724099"/>
            <a:chExt cx="228600" cy="228600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E90DD9DD-EFC5-40FC-B658-5AE05A5C3E13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701B8DBF-D324-478A-8DAA-4333529A401F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80" name="Rectangle 79">
                <a:hlinkClick r:id="" action="ppaction://noaction"/>
                <a:extLst>
                  <a:ext uri="{FF2B5EF4-FFF2-40B4-BE49-F238E27FC236}">
                    <a16:creationId xmlns:a16="http://schemas.microsoft.com/office/drawing/2014/main" id="{631650DF-FC05-4E8F-81FF-3D2C27A7BA37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1B9F622-4893-4CBF-918C-F4B49BC733DD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F66497E-6FC2-42CF-A55B-75C9FC57ABE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>
            <a:hlinkClick r:id="rId2" action="ppaction://hlinksldjump"/>
          </p:cNvPr>
          <p:cNvSpPr/>
          <p:nvPr/>
        </p:nvSpPr>
        <p:spPr>
          <a:xfrm>
            <a:off x="7648484" y="831539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4DDFF0E-165B-44F6-8F93-A65F29BB55B3}"/>
              </a:ext>
            </a:extLst>
          </p:cNvPr>
          <p:cNvGrpSpPr/>
          <p:nvPr/>
        </p:nvGrpSpPr>
        <p:grpSpPr>
          <a:xfrm>
            <a:off x="11044320" y="4965334"/>
            <a:ext cx="205965" cy="192024"/>
            <a:chOff x="4251250" y="3724099"/>
            <a:chExt cx="228600" cy="228600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446D4758-12FB-4842-9177-40C464919A52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08179895-9749-4C1C-AD77-2E7EC76F84B5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88" name="Rectangle 87">
                <a:hlinkClick r:id="" action="ppaction://noaction"/>
                <a:extLst>
                  <a:ext uri="{FF2B5EF4-FFF2-40B4-BE49-F238E27FC236}">
                    <a16:creationId xmlns:a16="http://schemas.microsoft.com/office/drawing/2014/main" id="{FDF562E9-3BD6-4A68-839E-D13F5CEFA45D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15A6ED3-653D-4D03-8AA7-4ED38F432910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B2374E3-3207-40CF-9528-FD641855B85E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564D1203-0CBD-4160-9804-2C9027BA58E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Rectangle 88">
            <a:hlinkClick r:id="rId4" action="ppaction://hlinksldjump"/>
            <a:extLst>
              <a:ext uri="{FF2B5EF4-FFF2-40B4-BE49-F238E27FC236}">
                <a16:creationId xmlns:a16="http://schemas.microsoft.com/office/drawing/2014/main" id="{EF00801A-315B-464A-B4DD-F20AD051BD6B}"/>
              </a:ext>
            </a:extLst>
          </p:cNvPr>
          <p:cNvSpPr/>
          <p:nvPr/>
        </p:nvSpPr>
        <p:spPr>
          <a:xfrm>
            <a:off x="11023531" y="4937384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BE1705B-766E-4FA8-9B85-228BD16BFE97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28, December 2018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373AA19-629C-4B50-A9B1-7B9FD503A949}"/>
              </a:ext>
            </a:extLst>
          </p:cNvPr>
          <p:cNvSpPr txBox="1"/>
          <p:nvPr/>
        </p:nvSpPr>
        <p:spPr>
          <a:xfrm>
            <a:off x="1202376" y="954215"/>
            <a:ext cx="379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Some of this may be merged in </a:t>
            </a:r>
            <a:r>
              <a:rPr lang="en-US" b="1">
                <a:solidFill>
                  <a:srgbClr val="FF0000"/>
                </a:solidFill>
              </a:rPr>
              <a:t>with Slide </a:t>
            </a:r>
            <a:r>
              <a:rPr lang="en-US" b="1" dirty="0">
                <a:solidFill>
                  <a:srgbClr val="FF0000"/>
                </a:solidFill>
              </a:rPr>
              <a:t>15 (and wiki pages)</a:t>
            </a:r>
          </a:p>
        </p:txBody>
      </p:sp>
    </p:spTree>
    <p:extLst>
      <p:ext uri="{BB962C8B-B14F-4D97-AF65-F5344CB8AC3E}">
        <p14:creationId xmlns:p14="http://schemas.microsoft.com/office/powerpoint/2010/main" val="407069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4871" y="542653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410832" y="220356"/>
            <a:ext cx="353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Strengthen Peer Recovery</a:t>
            </a:r>
            <a:endParaRPr lang="en-US" spc="30" dirty="0">
              <a:solidFill>
                <a:srgbClr val="343359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287618" y="898891"/>
            <a:ext cx="2182563" cy="602797"/>
          </a:xfrm>
          <a:prstGeom prst="roundRect">
            <a:avLst/>
          </a:prstGeom>
          <a:solidFill>
            <a:srgbClr val="FFD4CC"/>
          </a:solidFill>
          <a:ln w="12700"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Strengthen Peer Recovery Support Services &amp; Programs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4155D87-F8D0-413C-9A3C-F01DBF3DBD5E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91454C-CB7A-4AF6-B7F5-5F308CCAE202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CDC899-0571-422F-874C-2A5A9A7654F2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55" name="Rounded Rectangle 30">
            <a:extLst>
              <a:ext uri="{FF2B5EF4-FFF2-40B4-BE49-F238E27FC236}">
                <a16:creationId xmlns:a16="http://schemas.microsoft.com/office/drawing/2014/main" id="{F36145A6-A89B-4111-B379-D794582016DC}"/>
              </a:ext>
            </a:extLst>
          </p:cNvPr>
          <p:cNvSpPr/>
          <p:nvPr/>
        </p:nvSpPr>
        <p:spPr>
          <a:xfrm>
            <a:off x="1285188" y="2141928"/>
            <a:ext cx="1624724" cy="574173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Training and Certification of Peer Recovery Coaches</a:t>
            </a:r>
          </a:p>
        </p:txBody>
      </p:sp>
      <p:sp>
        <p:nvSpPr>
          <p:cNvPr id="56" name="Rounded Rectangle 97">
            <a:extLst>
              <a:ext uri="{FF2B5EF4-FFF2-40B4-BE49-F238E27FC236}">
                <a16:creationId xmlns:a16="http://schemas.microsoft.com/office/drawing/2014/main" id="{2EA63E92-0B0D-4CA0-B82E-4BD6CF0A2BC1}"/>
              </a:ext>
            </a:extLst>
          </p:cNvPr>
          <p:cNvSpPr/>
          <p:nvPr/>
        </p:nvSpPr>
        <p:spPr>
          <a:xfrm>
            <a:off x="3367475" y="2121042"/>
            <a:ext cx="1727421" cy="595059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Adopt Technology to Support Peer Recovery</a:t>
            </a:r>
          </a:p>
        </p:txBody>
      </p:sp>
      <p:sp>
        <p:nvSpPr>
          <p:cNvPr id="43" name="Rounded Rectangle 30">
            <a:extLst>
              <a:ext uri="{FF2B5EF4-FFF2-40B4-BE49-F238E27FC236}">
                <a16:creationId xmlns:a16="http://schemas.microsoft.com/office/drawing/2014/main" id="{A5FE3B24-4D50-4D6E-97CF-AB7F702A92BF}"/>
              </a:ext>
            </a:extLst>
          </p:cNvPr>
          <p:cNvSpPr/>
          <p:nvPr/>
        </p:nvSpPr>
        <p:spPr>
          <a:xfrm>
            <a:off x="5434584" y="2141585"/>
            <a:ext cx="1516819" cy="60279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Integrate Professional Counseling with Peer Support Programs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2F20946-040E-401B-956A-7B4F314F1E9A}"/>
              </a:ext>
            </a:extLst>
          </p:cNvPr>
          <p:cNvCxnSpPr>
            <a:cxnSpLocks/>
          </p:cNvCxnSpPr>
          <p:nvPr/>
        </p:nvCxnSpPr>
        <p:spPr>
          <a:xfrm flipV="1">
            <a:off x="4738546" y="1481976"/>
            <a:ext cx="813913" cy="63906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6FBE661-B1E0-4657-A7C9-ED0AFDF2817D}"/>
              </a:ext>
            </a:extLst>
          </p:cNvPr>
          <p:cNvCxnSpPr>
            <a:cxnSpLocks/>
          </p:cNvCxnSpPr>
          <p:nvPr/>
        </p:nvCxnSpPr>
        <p:spPr>
          <a:xfrm flipV="1">
            <a:off x="2603727" y="1280498"/>
            <a:ext cx="2683891" cy="86143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73B7F97-37EF-4C24-94EB-E63917131A65}"/>
              </a:ext>
            </a:extLst>
          </p:cNvPr>
          <p:cNvCxnSpPr>
            <a:cxnSpLocks/>
            <a:stCxn id="43" idx="0"/>
          </p:cNvCxnSpPr>
          <p:nvPr/>
        </p:nvCxnSpPr>
        <p:spPr>
          <a:xfrm flipV="1">
            <a:off x="6192994" y="1488895"/>
            <a:ext cx="37492" cy="65269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AC0B31A-C4A5-40C7-8BDD-BEAF70E0E79C}"/>
              </a:ext>
            </a:extLst>
          </p:cNvPr>
          <p:cNvCxnSpPr>
            <a:cxnSpLocks/>
          </p:cNvCxnSpPr>
          <p:nvPr/>
        </p:nvCxnSpPr>
        <p:spPr>
          <a:xfrm flipH="1" flipV="1">
            <a:off x="7498771" y="1374425"/>
            <a:ext cx="2507380" cy="775687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384">
            <a:extLst>
              <a:ext uri="{FF2B5EF4-FFF2-40B4-BE49-F238E27FC236}">
                <a16:creationId xmlns:a16="http://schemas.microsoft.com/office/drawing/2014/main" id="{DB1DDC92-3FD7-4771-9CF9-4DC9CC0B99B4}"/>
              </a:ext>
            </a:extLst>
          </p:cNvPr>
          <p:cNvSpPr/>
          <p:nvPr/>
        </p:nvSpPr>
        <p:spPr>
          <a:xfrm>
            <a:off x="7434916" y="5622370"/>
            <a:ext cx="1900107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66" name="Up Arrow 125">
            <a:extLst>
              <a:ext uri="{FF2B5EF4-FFF2-40B4-BE49-F238E27FC236}">
                <a16:creationId xmlns:a16="http://schemas.microsoft.com/office/drawing/2014/main" id="{41BCCB47-935B-47FA-9064-36FF7B177BAB}"/>
              </a:ext>
            </a:extLst>
          </p:cNvPr>
          <p:cNvSpPr/>
          <p:nvPr/>
        </p:nvSpPr>
        <p:spPr>
          <a:xfrm>
            <a:off x="8303934" y="542653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5" name="Rectangle 74">
            <a:hlinkClick r:id="rId2" action="ppaction://hlinksldjump"/>
            <a:extLst>
              <a:ext uri="{FF2B5EF4-FFF2-40B4-BE49-F238E27FC236}">
                <a16:creationId xmlns:a16="http://schemas.microsoft.com/office/drawing/2014/main" id="{0F89507C-455D-49F3-B2BF-E121D6E175BA}"/>
              </a:ext>
            </a:extLst>
          </p:cNvPr>
          <p:cNvSpPr/>
          <p:nvPr/>
        </p:nvSpPr>
        <p:spPr>
          <a:xfrm rot="16200000">
            <a:off x="7400676" y="918014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A8B10A8-AF07-4FFA-AD89-F1F517C2D68F}"/>
              </a:ext>
            </a:extLst>
          </p:cNvPr>
          <p:cNvGrpSpPr/>
          <p:nvPr/>
        </p:nvGrpSpPr>
        <p:grpSpPr>
          <a:xfrm>
            <a:off x="7312851" y="854203"/>
            <a:ext cx="205965" cy="192024"/>
            <a:chOff x="4251250" y="3724099"/>
            <a:chExt cx="228600" cy="22860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9DF4CDBA-F8F5-4054-836C-7B3D1CB03C35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8D37FA36-65CE-4016-B5AE-DF3D89FD302D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87" name="Rectangle 86">
                <a:hlinkClick r:id="" action="ppaction://noaction"/>
                <a:extLst>
                  <a:ext uri="{FF2B5EF4-FFF2-40B4-BE49-F238E27FC236}">
                    <a16:creationId xmlns:a16="http://schemas.microsoft.com/office/drawing/2014/main" id="{52E94057-7F15-41A4-B67B-DE9328C399B6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9E118F7-82B7-432C-AF31-D2B56668F464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B6665F0-79F8-4FC8-9A33-D568DFDCB73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hlinkClick r:id="rId3" action="ppaction://hlinksldjump"/>
          </p:cNvPr>
          <p:cNvSpPr/>
          <p:nvPr/>
        </p:nvSpPr>
        <p:spPr>
          <a:xfrm>
            <a:off x="7280997" y="856495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3CEE4D9-4359-496D-A4AA-7545D57CC210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October 2018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46A03AB-C129-4188-9F13-0C76F95CCF4E}"/>
              </a:ext>
            </a:extLst>
          </p:cNvPr>
          <p:cNvCxnSpPr>
            <a:cxnSpLocks/>
          </p:cNvCxnSpPr>
          <p:nvPr/>
        </p:nvCxnSpPr>
        <p:spPr>
          <a:xfrm flipH="1" flipV="1">
            <a:off x="7311629" y="1488895"/>
            <a:ext cx="379330" cy="661217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37">
            <a:extLst>
              <a:ext uri="{FF2B5EF4-FFF2-40B4-BE49-F238E27FC236}">
                <a16:creationId xmlns:a16="http://schemas.microsoft.com/office/drawing/2014/main" id="{E5F83F1A-32A4-4C4A-8E3C-7840699F4808}"/>
              </a:ext>
            </a:extLst>
          </p:cNvPr>
          <p:cNvSpPr/>
          <p:nvPr/>
        </p:nvSpPr>
        <p:spPr>
          <a:xfrm>
            <a:off x="7291091" y="2129569"/>
            <a:ext cx="1854316" cy="60279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Reduce Stigma of Being in Recovery</a:t>
            </a:r>
          </a:p>
        </p:txBody>
      </p:sp>
    </p:spTree>
    <p:extLst>
      <p:ext uri="{BB962C8B-B14F-4D97-AF65-F5344CB8AC3E}">
        <p14:creationId xmlns:p14="http://schemas.microsoft.com/office/powerpoint/2010/main" val="3448920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4871" y="542653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410832" y="220356"/>
            <a:ext cx="491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Support People in Recovery &amp; Families</a:t>
            </a:r>
            <a:endParaRPr lang="en-US" spc="30" dirty="0">
              <a:solidFill>
                <a:srgbClr val="343359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287618" y="898891"/>
            <a:ext cx="2182563" cy="602797"/>
          </a:xfrm>
          <a:prstGeom prst="roundRect">
            <a:avLst/>
          </a:prstGeom>
          <a:solidFill>
            <a:srgbClr val="FFD4CC"/>
          </a:solidFill>
          <a:ln w="12700"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Support People in Recovery and their Families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4155D87-F8D0-413C-9A3C-F01DBF3DBD5E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91454C-CB7A-4AF6-B7F5-5F308CCAE202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CDC899-0571-422F-874C-2A5A9A7654F2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54" name="Rounded Rectangle 30">
            <a:extLst>
              <a:ext uri="{FF2B5EF4-FFF2-40B4-BE49-F238E27FC236}">
                <a16:creationId xmlns:a16="http://schemas.microsoft.com/office/drawing/2014/main" id="{4954685E-75E1-4219-933E-B5EEB83C64D5}"/>
              </a:ext>
            </a:extLst>
          </p:cNvPr>
          <p:cNvSpPr/>
          <p:nvPr/>
        </p:nvSpPr>
        <p:spPr>
          <a:xfrm>
            <a:off x="1224505" y="2134857"/>
            <a:ext cx="1624723" cy="58124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Participation in Recovery Groups</a:t>
            </a:r>
          </a:p>
        </p:txBody>
      </p:sp>
      <p:sp>
        <p:nvSpPr>
          <p:cNvPr id="58" name="Rounded Rectangle 30">
            <a:extLst>
              <a:ext uri="{FF2B5EF4-FFF2-40B4-BE49-F238E27FC236}">
                <a16:creationId xmlns:a16="http://schemas.microsoft.com/office/drawing/2014/main" id="{F4F9177E-2860-4325-94C3-685BD3517A0D}"/>
              </a:ext>
            </a:extLst>
          </p:cNvPr>
          <p:cNvSpPr/>
          <p:nvPr/>
        </p:nvSpPr>
        <p:spPr>
          <a:xfrm>
            <a:off x="5643790" y="4608876"/>
            <a:ext cx="2236240" cy="565979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Engage More Organizations in Reducing Stigma of Mental Health, SUDs, Treatment &amp; Recovery</a:t>
            </a:r>
          </a:p>
        </p:txBody>
      </p:sp>
      <p:sp>
        <p:nvSpPr>
          <p:cNvPr id="35" name="Rounded Rectangle 30">
            <a:extLst>
              <a:ext uri="{FF2B5EF4-FFF2-40B4-BE49-F238E27FC236}">
                <a16:creationId xmlns:a16="http://schemas.microsoft.com/office/drawing/2014/main" id="{26BE23FA-225F-4721-BB41-8AF5DEFFEEFD}"/>
              </a:ext>
            </a:extLst>
          </p:cNvPr>
          <p:cNvSpPr/>
          <p:nvPr/>
        </p:nvSpPr>
        <p:spPr>
          <a:xfrm>
            <a:off x="1379219" y="3655719"/>
            <a:ext cx="1781021" cy="52498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a Wide Variety of Opportunities for Recovery Groups</a:t>
            </a:r>
          </a:p>
        </p:txBody>
      </p:sp>
      <p:sp>
        <p:nvSpPr>
          <p:cNvPr id="37" name="Rounded Rectangle 30">
            <a:extLst>
              <a:ext uri="{FF2B5EF4-FFF2-40B4-BE49-F238E27FC236}">
                <a16:creationId xmlns:a16="http://schemas.microsoft.com/office/drawing/2014/main" id="{A2A427F5-00B8-4497-A102-37C53D37001E}"/>
              </a:ext>
            </a:extLst>
          </p:cNvPr>
          <p:cNvSpPr/>
          <p:nvPr/>
        </p:nvSpPr>
        <p:spPr>
          <a:xfrm>
            <a:off x="1839567" y="2971710"/>
            <a:ext cx="1925144" cy="46623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Awareness &amp; Engagement of People to Join Recovery Groups</a:t>
            </a:r>
          </a:p>
        </p:txBody>
      </p:sp>
      <p:sp>
        <p:nvSpPr>
          <p:cNvPr id="40" name="Rounded Rectangle 30">
            <a:extLst>
              <a:ext uri="{FF2B5EF4-FFF2-40B4-BE49-F238E27FC236}">
                <a16:creationId xmlns:a16="http://schemas.microsoft.com/office/drawing/2014/main" id="{1524FED2-99C2-4069-88D2-56B8DB5B1C21}"/>
              </a:ext>
            </a:extLst>
          </p:cNvPr>
          <p:cNvSpPr/>
          <p:nvPr/>
        </p:nvSpPr>
        <p:spPr>
          <a:xfrm>
            <a:off x="10036889" y="2131619"/>
            <a:ext cx="1456880" cy="58123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Improve Tracking of Recovery Progress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A02D4ED-E80C-465E-97A6-B489CEA5A0F7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2705133" y="1200290"/>
            <a:ext cx="2582485" cy="92075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2F20946-040E-401B-956A-7B4F314F1E9A}"/>
              </a:ext>
            </a:extLst>
          </p:cNvPr>
          <p:cNvCxnSpPr>
            <a:cxnSpLocks/>
          </p:cNvCxnSpPr>
          <p:nvPr/>
        </p:nvCxnSpPr>
        <p:spPr>
          <a:xfrm flipV="1">
            <a:off x="4375936" y="1495927"/>
            <a:ext cx="988359" cy="64600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6FBE661-B1E0-4657-A7C9-ED0AFDF2817D}"/>
              </a:ext>
            </a:extLst>
          </p:cNvPr>
          <p:cNvCxnSpPr>
            <a:cxnSpLocks/>
          </p:cNvCxnSpPr>
          <p:nvPr/>
        </p:nvCxnSpPr>
        <p:spPr>
          <a:xfrm flipV="1">
            <a:off x="5426591" y="1511052"/>
            <a:ext cx="201346" cy="60999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73B7F97-37EF-4C24-94EB-E63917131A65}"/>
              </a:ext>
            </a:extLst>
          </p:cNvPr>
          <p:cNvCxnSpPr>
            <a:cxnSpLocks/>
          </p:cNvCxnSpPr>
          <p:nvPr/>
        </p:nvCxnSpPr>
        <p:spPr>
          <a:xfrm flipH="1" flipV="1">
            <a:off x="6733683" y="1488893"/>
            <a:ext cx="293473" cy="64577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AC0B31A-C4A5-40C7-8BDD-BEAF70E0E79C}"/>
              </a:ext>
            </a:extLst>
          </p:cNvPr>
          <p:cNvCxnSpPr>
            <a:cxnSpLocks/>
          </p:cNvCxnSpPr>
          <p:nvPr/>
        </p:nvCxnSpPr>
        <p:spPr>
          <a:xfrm flipH="1" flipV="1">
            <a:off x="7470181" y="1280498"/>
            <a:ext cx="2909495" cy="84054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165CAD2-32AC-4A16-89E0-5C6394977C08}"/>
              </a:ext>
            </a:extLst>
          </p:cNvPr>
          <p:cNvCxnSpPr>
            <a:cxnSpLocks/>
          </p:cNvCxnSpPr>
          <p:nvPr/>
        </p:nvCxnSpPr>
        <p:spPr>
          <a:xfrm flipV="1">
            <a:off x="2488597" y="2699210"/>
            <a:ext cx="0" cy="27250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4808461-C113-44F8-8455-010EC18A4875}"/>
              </a:ext>
            </a:extLst>
          </p:cNvPr>
          <p:cNvCxnSpPr>
            <a:cxnSpLocks/>
          </p:cNvCxnSpPr>
          <p:nvPr/>
        </p:nvCxnSpPr>
        <p:spPr>
          <a:xfrm flipV="1">
            <a:off x="1652857" y="2699210"/>
            <a:ext cx="0" cy="95650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4D7229D-5A2C-438F-86EB-1A29F4BA3F51}"/>
              </a:ext>
            </a:extLst>
          </p:cNvPr>
          <p:cNvCxnSpPr>
            <a:cxnSpLocks/>
          </p:cNvCxnSpPr>
          <p:nvPr/>
        </p:nvCxnSpPr>
        <p:spPr>
          <a:xfrm flipH="1" flipV="1">
            <a:off x="7340847" y="1473439"/>
            <a:ext cx="1078367" cy="66122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384">
            <a:extLst>
              <a:ext uri="{FF2B5EF4-FFF2-40B4-BE49-F238E27FC236}">
                <a16:creationId xmlns:a16="http://schemas.microsoft.com/office/drawing/2014/main" id="{DB1DDC92-3FD7-4771-9CF9-4DC9CC0B99B4}"/>
              </a:ext>
            </a:extLst>
          </p:cNvPr>
          <p:cNvSpPr/>
          <p:nvPr/>
        </p:nvSpPr>
        <p:spPr>
          <a:xfrm>
            <a:off x="7434916" y="5622370"/>
            <a:ext cx="1900107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70" name="Rounded Rectangle 30">
            <a:extLst>
              <a:ext uri="{FF2B5EF4-FFF2-40B4-BE49-F238E27FC236}">
                <a16:creationId xmlns:a16="http://schemas.microsoft.com/office/drawing/2014/main" id="{791EEC8B-51E5-47AA-AC20-A8A5CFB6F8A3}"/>
              </a:ext>
            </a:extLst>
          </p:cNvPr>
          <p:cNvSpPr/>
          <p:nvPr/>
        </p:nvSpPr>
        <p:spPr>
          <a:xfrm>
            <a:off x="6928701" y="3885401"/>
            <a:ext cx="1588070" cy="51752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Community Presentations to Reduce Stigma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4B8E6D6-72F6-48A8-8D4D-31100ED41E33}"/>
              </a:ext>
            </a:extLst>
          </p:cNvPr>
          <p:cNvCxnSpPr>
            <a:cxnSpLocks/>
          </p:cNvCxnSpPr>
          <p:nvPr/>
        </p:nvCxnSpPr>
        <p:spPr>
          <a:xfrm flipV="1">
            <a:off x="6629677" y="3702446"/>
            <a:ext cx="0" cy="90643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BA7CB1B-3612-4019-ADB0-EF2CD4A5D01C}"/>
              </a:ext>
            </a:extLst>
          </p:cNvPr>
          <p:cNvCxnSpPr>
            <a:cxnSpLocks/>
          </p:cNvCxnSpPr>
          <p:nvPr/>
        </p:nvCxnSpPr>
        <p:spPr>
          <a:xfrm flipV="1">
            <a:off x="7472816" y="3708631"/>
            <a:ext cx="0" cy="19072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B786C58-35B6-4BC5-B02B-E585F9D91316}"/>
              </a:ext>
            </a:extLst>
          </p:cNvPr>
          <p:cNvCxnSpPr>
            <a:cxnSpLocks/>
          </p:cNvCxnSpPr>
          <p:nvPr/>
        </p:nvCxnSpPr>
        <p:spPr>
          <a:xfrm flipV="1">
            <a:off x="7340847" y="4418152"/>
            <a:ext cx="0" cy="19072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Up Arrow 125">
            <a:extLst>
              <a:ext uri="{FF2B5EF4-FFF2-40B4-BE49-F238E27FC236}">
                <a16:creationId xmlns:a16="http://schemas.microsoft.com/office/drawing/2014/main" id="{41BCCB47-935B-47FA-9064-36FF7B177BAB}"/>
              </a:ext>
            </a:extLst>
          </p:cNvPr>
          <p:cNvSpPr/>
          <p:nvPr/>
        </p:nvSpPr>
        <p:spPr>
          <a:xfrm>
            <a:off x="8303934" y="542653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5" name="Rectangle 74">
            <a:hlinkClick r:id="rId2" action="ppaction://hlinksldjump"/>
            <a:extLst>
              <a:ext uri="{FF2B5EF4-FFF2-40B4-BE49-F238E27FC236}">
                <a16:creationId xmlns:a16="http://schemas.microsoft.com/office/drawing/2014/main" id="{0F89507C-455D-49F3-B2BF-E121D6E175BA}"/>
              </a:ext>
            </a:extLst>
          </p:cNvPr>
          <p:cNvSpPr/>
          <p:nvPr/>
        </p:nvSpPr>
        <p:spPr>
          <a:xfrm rot="16200000">
            <a:off x="7400676" y="918014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A8B10A8-AF07-4FFA-AD89-F1F517C2D68F}"/>
              </a:ext>
            </a:extLst>
          </p:cNvPr>
          <p:cNvGrpSpPr/>
          <p:nvPr/>
        </p:nvGrpSpPr>
        <p:grpSpPr>
          <a:xfrm>
            <a:off x="7312851" y="854203"/>
            <a:ext cx="205965" cy="192024"/>
            <a:chOff x="4251250" y="3724099"/>
            <a:chExt cx="228600" cy="22860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9DF4CDBA-F8F5-4054-836C-7B3D1CB03C35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8D37FA36-65CE-4016-B5AE-DF3D89FD302D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87" name="Rectangle 86">
                <a:hlinkClick r:id="" action="ppaction://noaction"/>
                <a:extLst>
                  <a:ext uri="{FF2B5EF4-FFF2-40B4-BE49-F238E27FC236}">
                    <a16:creationId xmlns:a16="http://schemas.microsoft.com/office/drawing/2014/main" id="{52E94057-7F15-41A4-B67B-DE9328C399B6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9E118F7-82B7-432C-AF31-D2B56668F464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B6665F0-79F8-4FC8-9A33-D568DFDCB73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hlinkClick r:id="rId3" action="ppaction://hlinksldjump"/>
          </p:cNvPr>
          <p:cNvSpPr/>
          <p:nvPr/>
        </p:nvSpPr>
        <p:spPr>
          <a:xfrm>
            <a:off x="7280997" y="856495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3CEE4D9-4359-496D-A4AA-7545D57CC210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October 2018</a:t>
            </a:r>
          </a:p>
        </p:txBody>
      </p:sp>
    </p:spTree>
    <p:extLst>
      <p:ext uri="{BB962C8B-B14F-4D97-AF65-F5344CB8AC3E}">
        <p14:creationId xmlns:p14="http://schemas.microsoft.com/office/powerpoint/2010/main" val="196575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oup 379"/>
          <p:cNvGrpSpPr/>
          <p:nvPr/>
        </p:nvGrpSpPr>
        <p:grpSpPr>
          <a:xfrm>
            <a:off x="224404" y="-54222"/>
            <a:ext cx="10625652" cy="822070"/>
            <a:chOff x="224404" y="-54222"/>
            <a:chExt cx="10625652" cy="822070"/>
          </a:xfrm>
          <a:effectLst/>
        </p:grpSpPr>
        <p:sp>
          <p:nvSpPr>
            <p:cNvPr id="7" name="TextBox 6"/>
            <p:cNvSpPr txBox="1"/>
            <p:nvPr/>
          </p:nvSpPr>
          <p:spPr>
            <a:xfrm>
              <a:off x="6299069" y="67402"/>
              <a:ext cx="3390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pc="30" dirty="0">
                  <a:solidFill>
                    <a:srgbClr val="343359"/>
                  </a:solidFill>
                  <a:latin typeface="Helvetica" charset="0"/>
                  <a:ea typeface="Helvetica" charset="0"/>
                  <a:cs typeface="Helvetica" charset="0"/>
                </a:rPr>
                <a:t>to address the Opioid, </a:t>
              </a:r>
              <a:br>
                <a:rPr lang="en-US" b="1" spc="30" dirty="0">
                  <a:solidFill>
                    <a:srgbClr val="343359"/>
                  </a:solidFill>
                  <a:latin typeface="Helvetica" charset="0"/>
                  <a:ea typeface="Helvetica" charset="0"/>
                  <a:cs typeface="Helvetica" charset="0"/>
                </a:rPr>
              </a:br>
              <a:r>
                <a:rPr lang="en-US" b="1" spc="30" dirty="0">
                  <a:solidFill>
                    <a:srgbClr val="343359"/>
                  </a:solidFill>
                  <a:latin typeface="Helvetica" charset="0"/>
                  <a:ea typeface="Helvetica" charset="0"/>
                  <a:cs typeface="Helvetica" charset="0"/>
                </a:rPr>
                <a:t>Heroin &amp; Fentanyl Crisis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4404" y="137522"/>
              <a:ext cx="6257346" cy="587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spc="30" dirty="0">
                  <a:solidFill>
                    <a:srgbClr val="FF4500"/>
                  </a:solidFill>
                  <a:latin typeface="Helvetica" charset="0"/>
                  <a:ea typeface="Helvetica" charset="0"/>
                  <a:cs typeface="Helvetica" charset="0"/>
                </a:rPr>
                <a:t>COMPREHENSIVE STRATEGY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31235">
              <a:off x="9362148" y="-54222"/>
              <a:ext cx="1487908" cy="82207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516526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441419" y="2481261"/>
            <a:ext cx="11349528" cy="1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359764" y="5462925"/>
            <a:ext cx="11587945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1FF86FF-5B22-4150-A723-4B4DBDF3CE49}"/>
              </a:ext>
            </a:extLst>
          </p:cNvPr>
          <p:cNvGrpSpPr/>
          <p:nvPr/>
        </p:nvGrpSpPr>
        <p:grpSpPr>
          <a:xfrm>
            <a:off x="1117655" y="5487076"/>
            <a:ext cx="10583246" cy="813714"/>
            <a:chOff x="1117655" y="5417404"/>
            <a:chExt cx="10583246" cy="813714"/>
          </a:xfrm>
        </p:grpSpPr>
        <p:sp>
          <p:nvSpPr>
            <p:cNvPr id="382" name="Rounded Rectangle 381"/>
            <p:cNvSpPr/>
            <p:nvPr/>
          </p:nvSpPr>
          <p:spPr>
            <a:xfrm>
              <a:off x="1117655" y="5618470"/>
              <a:ext cx="2011680" cy="612648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Strengthen the Coalition to Reduce Opioid Abuse</a:t>
              </a:r>
            </a:p>
          </p:txBody>
        </p:sp>
        <p:sp>
          <p:nvSpPr>
            <p:cNvPr id="383" name="Rounded Rectangle 382"/>
            <p:cNvSpPr/>
            <p:nvPr/>
          </p:nvSpPr>
          <p:spPr>
            <a:xfrm>
              <a:off x="3261910" y="5618470"/>
              <a:ext cx="2011680" cy="612648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Engage Youth to Improve Communication &amp; Prevention</a:t>
              </a:r>
            </a:p>
          </p:txBody>
        </p:sp>
        <p:sp>
          <p:nvSpPr>
            <p:cNvPr id="384" name="Rounded Rectangle 383"/>
            <p:cNvSpPr/>
            <p:nvPr/>
          </p:nvSpPr>
          <p:spPr>
            <a:xfrm>
              <a:off x="7547399" y="5618470"/>
              <a:ext cx="2141821" cy="612648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Engage Healthcare &amp; Treatment Professionals to Address </a:t>
              </a:r>
            </a:p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the Opioid Crisis</a:t>
              </a:r>
            </a:p>
          </p:txBody>
        </p:sp>
        <p:sp>
          <p:nvSpPr>
            <p:cNvPr id="385" name="Rounded Rectangle 384"/>
            <p:cNvSpPr/>
            <p:nvPr/>
          </p:nvSpPr>
          <p:spPr>
            <a:xfrm>
              <a:off x="9779879" y="5609570"/>
              <a:ext cx="1921022" cy="612648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Increase Resources to </a:t>
              </a:r>
            </a:p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Address the Opioid Crisis</a:t>
              </a:r>
            </a:p>
          </p:txBody>
        </p:sp>
        <p:sp>
          <p:nvSpPr>
            <p:cNvPr id="386" name="Rounded Rectangle 385"/>
            <p:cNvSpPr/>
            <p:nvPr/>
          </p:nvSpPr>
          <p:spPr>
            <a:xfrm>
              <a:off x="5406165" y="5618470"/>
              <a:ext cx="2011680" cy="612648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Improve Data and Analysis on All Aspects of the Opioid Crisis</a:t>
              </a:r>
            </a:p>
          </p:txBody>
        </p:sp>
        <p:sp>
          <p:nvSpPr>
            <p:cNvPr id="126" name="Up Arrow 125"/>
            <p:cNvSpPr/>
            <p:nvPr/>
          </p:nvSpPr>
          <p:spPr>
            <a:xfrm>
              <a:off x="2070579" y="5425049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7" name="Up Arrow 126"/>
            <p:cNvSpPr/>
            <p:nvPr/>
          </p:nvSpPr>
          <p:spPr>
            <a:xfrm>
              <a:off x="4241229" y="5419745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8" name="Up Arrow 127"/>
            <p:cNvSpPr/>
            <p:nvPr/>
          </p:nvSpPr>
          <p:spPr>
            <a:xfrm>
              <a:off x="6322208" y="5419745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9" name="Up Arrow 128"/>
            <p:cNvSpPr/>
            <p:nvPr/>
          </p:nvSpPr>
          <p:spPr>
            <a:xfrm>
              <a:off x="8464616" y="5425050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0" name="Up Arrow 129"/>
            <p:cNvSpPr/>
            <p:nvPr/>
          </p:nvSpPr>
          <p:spPr>
            <a:xfrm>
              <a:off x="10606437" y="5417404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cxnSp>
        <p:nvCxnSpPr>
          <p:cNvPr id="497" name="Straight Arrow Connector 496"/>
          <p:cNvCxnSpPr>
            <a:cxnSpLocks/>
            <a:stCxn id="101" idx="0"/>
            <a:endCxn id="100" idx="2"/>
          </p:cNvCxnSpPr>
          <p:nvPr/>
        </p:nvCxnSpPr>
        <p:spPr>
          <a:xfrm flipV="1">
            <a:off x="6411906" y="1367724"/>
            <a:ext cx="12040" cy="161847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Arrow Connector 499"/>
          <p:cNvCxnSpPr>
            <a:cxnSpLocks/>
          </p:cNvCxnSpPr>
          <p:nvPr/>
        </p:nvCxnSpPr>
        <p:spPr>
          <a:xfrm flipV="1">
            <a:off x="7791571" y="1367724"/>
            <a:ext cx="118923" cy="17384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Arrow Connector 500"/>
          <p:cNvCxnSpPr>
            <a:cxnSpLocks/>
          </p:cNvCxnSpPr>
          <p:nvPr/>
        </p:nvCxnSpPr>
        <p:spPr>
          <a:xfrm flipH="1" flipV="1">
            <a:off x="5178293" y="1297255"/>
            <a:ext cx="264197" cy="27496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Arrow Connector 503"/>
          <p:cNvCxnSpPr>
            <a:cxnSpLocks/>
          </p:cNvCxnSpPr>
          <p:nvPr/>
        </p:nvCxnSpPr>
        <p:spPr>
          <a:xfrm flipH="1" flipV="1">
            <a:off x="3073763" y="1278819"/>
            <a:ext cx="945843" cy="30779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1336403" y="819084"/>
            <a:ext cx="1737360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Crime, Law Enforcement &amp; Corrections Costs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9749380" y="815986"/>
            <a:ext cx="1737360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Decrease Deaths due to Opioid Misuse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3453964" y="805654"/>
            <a:ext cx="1741605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Decrease Health Costs &amp; Employment Problems due to Opioid Misuse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5555266" y="819084"/>
            <a:ext cx="1737360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Minimize Babies Born with Opioid Dependence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4019606" y="1529571"/>
            <a:ext cx="4784599" cy="318205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spc="3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Opioid Drug Misuse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652323" y="819451"/>
            <a:ext cx="1638675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Family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Well-Being &amp; Reduce Foster Care Costs</a:t>
            </a:r>
          </a:p>
        </p:txBody>
      </p:sp>
      <p:cxnSp>
        <p:nvCxnSpPr>
          <p:cNvPr id="145" name="Straight Arrow Connector 144"/>
          <p:cNvCxnSpPr>
            <a:cxnSpLocks/>
            <a:stCxn id="101" idx="3"/>
          </p:cNvCxnSpPr>
          <p:nvPr/>
        </p:nvCxnSpPr>
        <p:spPr>
          <a:xfrm flipV="1">
            <a:off x="8804205" y="1195432"/>
            <a:ext cx="945175" cy="49324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189DC2E-B5C4-44F9-B91D-DA817277C5B9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20174A24-26FD-4526-B669-14CBF72872FB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A0BE89E-B28E-41F9-9E11-6562CBAAB6D5}"/>
              </a:ext>
            </a:extLst>
          </p:cNvPr>
          <p:cNvSpPr txBox="1"/>
          <p:nvPr/>
        </p:nvSpPr>
        <p:spPr>
          <a:xfrm rot="16200000">
            <a:off x="157435" y="3357742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0D17899-72F1-4DBC-A0C8-DCABEF8E2464}"/>
              </a:ext>
            </a:extLst>
          </p:cNvPr>
          <p:cNvSpPr txBox="1"/>
          <p:nvPr/>
        </p:nvSpPr>
        <p:spPr>
          <a:xfrm rot="16200000">
            <a:off x="209828" y="1199177"/>
            <a:ext cx="97297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OUTCOME Objectives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385E3908-3A77-43BD-9E29-DF6507807E52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October 2019</a:t>
            </a:r>
          </a:p>
        </p:txBody>
      </p:sp>
      <p:sp>
        <p:nvSpPr>
          <p:cNvPr id="305" name="Rounded Rectangle 304"/>
          <p:cNvSpPr/>
          <p:nvPr/>
        </p:nvSpPr>
        <p:spPr>
          <a:xfrm>
            <a:off x="1644508" y="2013167"/>
            <a:ext cx="1683249" cy="337747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Fewer People Start to Misuse Drugs</a:t>
            </a:r>
          </a:p>
        </p:txBody>
      </p:sp>
      <p:sp>
        <p:nvSpPr>
          <p:cNvPr id="306" name="Rounded Rectangle 305"/>
          <p:cNvSpPr/>
          <p:nvPr/>
        </p:nvSpPr>
        <p:spPr>
          <a:xfrm>
            <a:off x="4101819" y="1997633"/>
            <a:ext cx="1781042" cy="379247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Fewer People Develop Dependence or SUD</a:t>
            </a:r>
          </a:p>
        </p:txBody>
      </p:sp>
      <p:sp>
        <p:nvSpPr>
          <p:cNvPr id="308" name="Rounded Rectangle 307"/>
          <p:cNvSpPr/>
          <p:nvPr/>
        </p:nvSpPr>
        <p:spPr>
          <a:xfrm>
            <a:off x="9128723" y="2001150"/>
            <a:ext cx="1665801" cy="380573"/>
          </a:xfrm>
          <a:prstGeom prst="roundRect">
            <a:avLst>
              <a:gd name="adj" fmla="val 18359"/>
            </a:avLst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Harms from Drug Abuse are Minimized </a:t>
            </a:r>
          </a:p>
        </p:txBody>
      </p:sp>
      <p:cxnSp>
        <p:nvCxnSpPr>
          <p:cNvPr id="505" name="Straight Arrow Connector 504"/>
          <p:cNvCxnSpPr>
            <a:cxnSpLocks/>
          </p:cNvCxnSpPr>
          <p:nvPr/>
        </p:nvCxnSpPr>
        <p:spPr>
          <a:xfrm flipV="1">
            <a:off x="5113185" y="1851709"/>
            <a:ext cx="0" cy="14592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Arrow Connector 507"/>
          <p:cNvCxnSpPr>
            <a:cxnSpLocks/>
            <a:endCxn id="101" idx="1"/>
          </p:cNvCxnSpPr>
          <p:nvPr/>
        </p:nvCxnSpPr>
        <p:spPr>
          <a:xfrm flipV="1">
            <a:off x="3313462" y="1688674"/>
            <a:ext cx="706144" cy="38431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Arrow Connector 511"/>
          <p:cNvCxnSpPr>
            <a:cxnSpLocks/>
          </p:cNvCxnSpPr>
          <p:nvPr/>
        </p:nvCxnSpPr>
        <p:spPr>
          <a:xfrm flipH="1" flipV="1">
            <a:off x="7146393" y="1863600"/>
            <a:ext cx="53215" cy="174017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Rounded Rectangle 306"/>
          <p:cNvSpPr/>
          <p:nvPr/>
        </p:nvSpPr>
        <p:spPr>
          <a:xfrm>
            <a:off x="6499457" y="2010458"/>
            <a:ext cx="1938770" cy="373112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People with SUDs Experience Long-term Recovery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7FE06-2068-4FF3-B586-A14E004ED2AC}"/>
              </a:ext>
            </a:extLst>
          </p:cNvPr>
          <p:cNvSpPr/>
          <p:nvPr/>
        </p:nvSpPr>
        <p:spPr>
          <a:xfrm>
            <a:off x="1053130" y="2481262"/>
            <a:ext cx="3125687" cy="237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Prevention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D6A3113-C5B3-46B4-BE26-593E40A78158}"/>
              </a:ext>
            </a:extLst>
          </p:cNvPr>
          <p:cNvSpPr/>
          <p:nvPr/>
        </p:nvSpPr>
        <p:spPr>
          <a:xfrm>
            <a:off x="8605345" y="2481262"/>
            <a:ext cx="3336007" cy="237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Treatment           Recovery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D14F94D8-933B-497A-8CA6-26982BF0CC3C}"/>
              </a:ext>
            </a:extLst>
          </p:cNvPr>
          <p:cNvSpPr/>
          <p:nvPr/>
        </p:nvSpPr>
        <p:spPr>
          <a:xfrm>
            <a:off x="4178817" y="2481262"/>
            <a:ext cx="2381865" cy="237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Early Intervention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D81DE81C-3F61-4965-90AA-C01A85ADEBD4}"/>
              </a:ext>
            </a:extLst>
          </p:cNvPr>
          <p:cNvSpPr/>
          <p:nvPr/>
        </p:nvSpPr>
        <p:spPr>
          <a:xfrm>
            <a:off x="6534294" y="2499994"/>
            <a:ext cx="2107570" cy="218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Harm Reduction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51250C-CF76-4FF1-A098-B429A7F814D0}"/>
              </a:ext>
            </a:extLst>
          </p:cNvPr>
          <p:cNvGrpSpPr/>
          <p:nvPr/>
        </p:nvGrpSpPr>
        <p:grpSpPr>
          <a:xfrm>
            <a:off x="1129523" y="3290478"/>
            <a:ext cx="4999408" cy="1468396"/>
            <a:chOff x="1129523" y="3290478"/>
            <a:chExt cx="4999408" cy="1468396"/>
          </a:xfrm>
        </p:grpSpPr>
        <p:cxnSp>
          <p:nvCxnSpPr>
            <p:cNvPr id="103" name="Straight Arrow Connector 102"/>
            <p:cNvCxnSpPr>
              <a:cxnSpLocks/>
            </p:cNvCxnSpPr>
            <p:nvPr/>
          </p:nvCxnSpPr>
          <p:spPr>
            <a:xfrm flipV="1">
              <a:off x="1778088" y="3290478"/>
              <a:ext cx="0" cy="238863"/>
            </a:xfrm>
            <a:prstGeom prst="straightConnector1">
              <a:avLst/>
            </a:prstGeom>
            <a:ln w="22225">
              <a:solidFill>
                <a:srgbClr val="7A8DA9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>
              <a:cxnSpLocks/>
            </p:cNvCxnSpPr>
            <p:nvPr/>
          </p:nvCxnSpPr>
          <p:spPr>
            <a:xfrm flipH="1" flipV="1">
              <a:off x="4450099" y="3316044"/>
              <a:ext cx="1" cy="275428"/>
            </a:xfrm>
            <a:prstGeom prst="straightConnector1">
              <a:avLst/>
            </a:prstGeom>
            <a:ln w="22225">
              <a:solidFill>
                <a:srgbClr val="7A8DA9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Rounded Rectangle 315"/>
            <p:cNvSpPr/>
            <p:nvPr/>
          </p:nvSpPr>
          <p:spPr>
            <a:xfrm>
              <a:off x="3348727" y="3591472"/>
              <a:ext cx="1243099" cy="535346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Reduce Over-Prescription of Opioids</a:t>
              </a:r>
            </a:p>
          </p:txBody>
        </p:sp>
        <p:sp>
          <p:nvSpPr>
            <p:cNvPr id="332" name="Rounded Rectangle 331"/>
            <p:cNvSpPr/>
            <p:nvPr/>
          </p:nvSpPr>
          <p:spPr>
            <a:xfrm>
              <a:off x="1129523" y="3535677"/>
              <a:ext cx="1642334" cy="538283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Improve Economic &amp; Social Factors that Lead to Substance Abuse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02AB338-2416-4104-90D9-FDCD7CC87C21}"/>
                </a:ext>
              </a:extLst>
            </p:cNvPr>
            <p:cNvGrpSpPr/>
            <p:nvPr/>
          </p:nvGrpSpPr>
          <p:grpSpPr>
            <a:xfrm>
              <a:off x="4453384" y="3983324"/>
              <a:ext cx="210312" cy="192024"/>
              <a:chOff x="2378467" y="4096678"/>
              <a:chExt cx="233425" cy="228600"/>
            </a:xfrm>
          </p:grpSpPr>
          <p:grpSp>
            <p:nvGrpSpPr>
              <p:cNvPr id="294" name="Group 293">
                <a:extLst>
                  <a:ext uri="{FF2B5EF4-FFF2-40B4-BE49-F238E27FC236}">
                    <a16:creationId xmlns:a16="http://schemas.microsoft.com/office/drawing/2014/main" id="{8A10B07A-E1B8-49F9-94A0-111FF668F6C5}"/>
                  </a:ext>
                </a:extLst>
              </p:cNvPr>
              <p:cNvGrpSpPr/>
              <p:nvPr/>
            </p:nvGrpSpPr>
            <p:grpSpPr>
              <a:xfrm>
                <a:off x="2382218" y="4096678"/>
                <a:ext cx="228600" cy="228600"/>
                <a:chOff x="4251250" y="3724099"/>
                <a:chExt cx="228600" cy="228600"/>
              </a:xfrm>
            </p:grpSpPr>
            <p:grpSp>
              <p:nvGrpSpPr>
                <p:cNvPr id="295" name="Group 294">
                  <a:extLst>
                    <a:ext uri="{FF2B5EF4-FFF2-40B4-BE49-F238E27FC236}">
                      <a16:creationId xmlns:a16="http://schemas.microsoft.com/office/drawing/2014/main" id="{7C14D315-1083-49F6-94EE-EAB632148285}"/>
                    </a:ext>
                  </a:extLst>
                </p:cNvPr>
                <p:cNvGrpSpPr/>
                <p:nvPr/>
              </p:nvGrpSpPr>
              <p:grpSpPr>
                <a:xfrm>
                  <a:off x="4324402" y="3797251"/>
                  <a:ext cx="82296" cy="82296"/>
                  <a:chOff x="2141284" y="3335209"/>
                  <a:chExt cx="82296" cy="82296"/>
                </a:xfrm>
              </p:grpSpPr>
              <p:sp>
                <p:nvSpPr>
                  <p:cNvPr id="299" name="Rectangle 298">
                    <a:extLst>
                      <a:ext uri="{FF2B5EF4-FFF2-40B4-BE49-F238E27FC236}">
                        <a16:creationId xmlns:a16="http://schemas.microsoft.com/office/drawing/2014/main" id="{BD1541A5-3836-43BB-B372-BA77407A470C}"/>
                      </a:ext>
                    </a:extLst>
                  </p:cNvPr>
                  <p:cNvSpPr/>
                  <p:nvPr/>
                </p:nvSpPr>
                <p:spPr>
                  <a:xfrm>
                    <a:off x="2171092" y="3335209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  <p:sp>
                <p:nvSpPr>
                  <p:cNvPr id="300" name="Rectangle 299">
                    <a:hlinkClick r:id="" action="ppaction://noaction"/>
                    <a:extLst>
                      <a:ext uri="{FF2B5EF4-FFF2-40B4-BE49-F238E27FC236}">
                        <a16:creationId xmlns:a16="http://schemas.microsoft.com/office/drawing/2014/main" id="{18EE65C6-6997-4A67-AA50-3EED2816822B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168716" y="3335210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</p:grpSp>
            <p:sp>
              <p:nvSpPr>
                <p:cNvPr id="296" name="Oval 295">
                  <a:extLst>
                    <a:ext uri="{FF2B5EF4-FFF2-40B4-BE49-F238E27FC236}">
                      <a16:creationId xmlns:a16="http://schemas.microsoft.com/office/drawing/2014/main" id="{7B9AAFA2-3FC0-4AC7-9989-0C92E1D38D78}"/>
                    </a:ext>
                  </a:extLst>
                </p:cNvPr>
                <p:cNvSpPr/>
                <p:nvPr/>
              </p:nvSpPr>
              <p:spPr>
                <a:xfrm>
                  <a:off x="4251250" y="3724099"/>
                  <a:ext cx="228600" cy="228600"/>
                </a:xfrm>
                <a:prstGeom prst="ellipse">
                  <a:avLst/>
                </a:prstGeom>
                <a:solidFill>
                  <a:srgbClr val="7A8D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0E47390D-A8B1-4665-BAE1-2D5FFB8B6151}"/>
                    </a:ext>
                  </a:extLst>
                </p:cNvPr>
                <p:cNvCxnSpPr/>
                <p:nvPr/>
              </p:nvCxnSpPr>
              <p:spPr>
                <a:xfrm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3D9C537C-0F1F-4ACF-9B40-0B8542C5EE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8" name="Rectangle 137">
                <a:hlinkClick r:id="rId4" action="ppaction://hlinksldjump"/>
              </p:cNvPr>
              <p:cNvSpPr/>
              <p:nvPr/>
            </p:nvSpPr>
            <p:spPr>
              <a:xfrm>
                <a:off x="2378467" y="4111995"/>
                <a:ext cx="233425" cy="210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3" name="Straight Arrow Connector 182">
              <a:extLst>
                <a:ext uri="{FF2B5EF4-FFF2-40B4-BE49-F238E27FC236}">
                  <a16:creationId xmlns:a16="http://schemas.microsoft.com/office/drawing/2014/main" id="{4FE73A5A-B1BF-4E07-A706-261020BB03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3330" y="3331701"/>
              <a:ext cx="0" cy="891765"/>
            </a:xfrm>
            <a:prstGeom prst="straightConnector1">
              <a:avLst/>
            </a:prstGeom>
            <a:ln w="22225">
              <a:solidFill>
                <a:srgbClr val="7A8DA9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Rounded Rectangle 315">
              <a:extLst>
                <a:ext uri="{FF2B5EF4-FFF2-40B4-BE49-F238E27FC236}">
                  <a16:creationId xmlns:a16="http://schemas.microsoft.com/office/drawing/2014/main" id="{C26EF490-CFB4-4E4C-ADA1-486F51F5C76F}"/>
                </a:ext>
              </a:extLst>
            </p:cNvPr>
            <p:cNvSpPr/>
            <p:nvPr/>
          </p:nvSpPr>
          <p:spPr>
            <a:xfrm>
              <a:off x="3803579" y="4223528"/>
              <a:ext cx="1713911" cy="535346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Disrupt the Supply of Heroin &amp; Synthetic Opioids</a:t>
              </a:r>
            </a:p>
          </p:txBody>
        </p:sp>
        <p:sp>
          <p:nvSpPr>
            <p:cNvPr id="228" name="Rounded Rectangle 315">
              <a:extLst>
                <a:ext uri="{FF2B5EF4-FFF2-40B4-BE49-F238E27FC236}">
                  <a16:creationId xmlns:a16="http://schemas.microsoft.com/office/drawing/2014/main" id="{DE986D53-EF96-4436-9EE3-F42E9D7D6228}"/>
                </a:ext>
              </a:extLst>
            </p:cNvPr>
            <p:cNvSpPr/>
            <p:nvPr/>
          </p:nvSpPr>
          <p:spPr>
            <a:xfrm>
              <a:off x="4813962" y="3591472"/>
              <a:ext cx="1243099" cy="535346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Reduce Diversion of Prescription Drugs</a:t>
              </a:r>
            </a:p>
          </p:txBody>
        </p: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E1524780-FE28-48A3-8D0D-0810A4B5A1F8}"/>
                </a:ext>
              </a:extLst>
            </p:cNvPr>
            <p:cNvGrpSpPr/>
            <p:nvPr/>
          </p:nvGrpSpPr>
          <p:grpSpPr>
            <a:xfrm>
              <a:off x="5918619" y="3983324"/>
              <a:ext cx="210312" cy="192024"/>
              <a:chOff x="2378467" y="4096678"/>
              <a:chExt cx="233425" cy="228600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C95B503A-CC0C-42FB-BB05-061ADEF15AC9}"/>
                  </a:ext>
                </a:extLst>
              </p:cNvPr>
              <p:cNvGrpSpPr/>
              <p:nvPr/>
            </p:nvGrpSpPr>
            <p:grpSpPr>
              <a:xfrm>
                <a:off x="2382218" y="4096678"/>
                <a:ext cx="228600" cy="228600"/>
                <a:chOff x="4251250" y="3724099"/>
                <a:chExt cx="228600" cy="228600"/>
              </a:xfrm>
            </p:grpSpPr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BE4F3A6A-1DA0-4543-933C-4DC8F265EF5A}"/>
                    </a:ext>
                  </a:extLst>
                </p:cNvPr>
                <p:cNvGrpSpPr/>
                <p:nvPr/>
              </p:nvGrpSpPr>
              <p:grpSpPr>
                <a:xfrm>
                  <a:off x="4324402" y="3797251"/>
                  <a:ext cx="82296" cy="82296"/>
                  <a:chOff x="2141284" y="3335209"/>
                  <a:chExt cx="82296" cy="82296"/>
                </a:xfrm>
              </p:grpSpPr>
              <p:sp>
                <p:nvSpPr>
                  <p:cNvPr id="243" name="Rectangle 242">
                    <a:extLst>
                      <a:ext uri="{FF2B5EF4-FFF2-40B4-BE49-F238E27FC236}">
                        <a16:creationId xmlns:a16="http://schemas.microsoft.com/office/drawing/2014/main" id="{12A1C97E-AD51-4BCF-A028-D97782628180}"/>
                      </a:ext>
                    </a:extLst>
                  </p:cNvPr>
                  <p:cNvSpPr/>
                  <p:nvPr/>
                </p:nvSpPr>
                <p:spPr>
                  <a:xfrm>
                    <a:off x="2171092" y="3335209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  <p:sp>
                <p:nvSpPr>
                  <p:cNvPr id="244" name="Rectangle 243">
                    <a:hlinkClick r:id="" action="ppaction://noaction"/>
                    <a:extLst>
                      <a:ext uri="{FF2B5EF4-FFF2-40B4-BE49-F238E27FC236}">
                        <a16:creationId xmlns:a16="http://schemas.microsoft.com/office/drawing/2014/main" id="{A7F446C7-A65F-427F-A4CB-995E9ABAE511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168716" y="3335210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</p:grpSp>
            <p:sp>
              <p:nvSpPr>
                <p:cNvPr id="240" name="Oval 239">
                  <a:extLst>
                    <a:ext uri="{FF2B5EF4-FFF2-40B4-BE49-F238E27FC236}">
                      <a16:creationId xmlns:a16="http://schemas.microsoft.com/office/drawing/2014/main" id="{93154290-2648-4603-9A63-516172DDB453}"/>
                    </a:ext>
                  </a:extLst>
                </p:cNvPr>
                <p:cNvSpPr/>
                <p:nvPr/>
              </p:nvSpPr>
              <p:spPr>
                <a:xfrm>
                  <a:off x="4251250" y="3724099"/>
                  <a:ext cx="228600" cy="228600"/>
                </a:xfrm>
                <a:prstGeom prst="ellipse">
                  <a:avLst/>
                </a:prstGeom>
                <a:solidFill>
                  <a:srgbClr val="7A8D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1" name="Straight Connector 240">
                  <a:extLst>
                    <a:ext uri="{FF2B5EF4-FFF2-40B4-BE49-F238E27FC236}">
                      <a16:creationId xmlns:a16="http://schemas.microsoft.com/office/drawing/2014/main" id="{1C2E4720-4631-4C52-B343-25F074A0B3F3}"/>
                    </a:ext>
                  </a:extLst>
                </p:cNvPr>
                <p:cNvCxnSpPr/>
                <p:nvPr/>
              </p:nvCxnSpPr>
              <p:spPr>
                <a:xfrm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>
                  <a:extLst>
                    <a:ext uri="{FF2B5EF4-FFF2-40B4-BE49-F238E27FC236}">
                      <a16:creationId xmlns:a16="http://schemas.microsoft.com/office/drawing/2014/main" id="{98A58082-830B-4C6E-9E39-3EDD2F396F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8" name="Rectangle 237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2EDAA160-CBD9-471F-ADEA-AF2541E04B2F}"/>
                  </a:ext>
                </a:extLst>
              </p:cNvPr>
              <p:cNvSpPr/>
              <p:nvPr/>
            </p:nvSpPr>
            <p:spPr>
              <a:xfrm>
                <a:off x="2378467" y="4111995"/>
                <a:ext cx="233425" cy="210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76" name="Straight Arrow Connector 275">
              <a:extLst>
                <a:ext uri="{FF2B5EF4-FFF2-40B4-BE49-F238E27FC236}">
                  <a16:creationId xmlns:a16="http://schemas.microsoft.com/office/drawing/2014/main" id="{76C6835E-46D9-4A7B-AD78-E2895988AE2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09972" y="3316044"/>
              <a:ext cx="1" cy="275428"/>
            </a:xfrm>
            <a:prstGeom prst="straightConnector1">
              <a:avLst/>
            </a:prstGeom>
            <a:ln w="22225">
              <a:solidFill>
                <a:srgbClr val="7A8DA9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C0BF7C0-27E3-401E-BC57-7098B8203CBC}"/>
              </a:ext>
            </a:extLst>
          </p:cNvPr>
          <p:cNvGrpSpPr/>
          <p:nvPr/>
        </p:nvGrpSpPr>
        <p:grpSpPr>
          <a:xfrm>
            <a:off x="1109453" y="4766324"/>
            <a:ext cx="10631287" cy="661721"/>
            <a:chOff x="1109453" y="4766324"/>
            <a:chExt cx="10631287" cy="661721"/>
          </a:xfrm>
        </p:grpSpPr>
        <p:sp>
          <p:nvSpPr>
            <p:cNvPr id="340" name="Rounded Rectangle 339"/>
            <p:cNvSpPr/>
            <p:nvPr/>
          </p:nvSpPr>
          <p:spPr>
            <a:xfrm>
              <a:off x="6780769" y="4965914"/>
              <a:ext cx="2055031" cy="414928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Improve Teamwork Among Existing Programs &amp; Coalitions </a:t>
              </a:r>
            </a:p>
          </p:txBody>
        </p: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72249109-F5B0-41D7-9BD0-3423CFEAD390}"/>
                </a:ext>
              </a:extLst>
            </p:cNvPr>
            <p:cNvGrpSpPr/>
            <p:nvPr/>
          </p:nvGrpSpPr>
          <p:grpSpPr>
            <a:xfrm>
              <a:off x="8678298" y="5234631"/>
              <a:ext cx="210312" cy="192024"/>
              <a:chOff x="4251250" y="3724099"/>
              <a:chExt cx="228600" cy="228600"/>
            </a:xfrm>
          </p:grpSpPr>
          <p:grpSp>
            <p:nvGrpSpPr>
              <p:cNvPr id="246" name="Group 245">
                <a:extLst>
                  <a:ext uri="{FF2B5EF4-FFF2-40B4-BE49-F238E27FC236}">
                    <a16:creationId xmlns:a16="http://schemas.microsoft.com/office/drawing/2014/main" id="{400F4680-F67D-4AE8-A50E-A0A205E19440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250" name="Rectangle 249">
                  <a:extLst>
                    <a:ext uri="{FF2B5EF4-FFF2-40B4-BE49-F238E27FC236}">
                      <a16:creationId xmlns:a16="http://schemas.microsoft.com/office/drawing/2014/main" id="{4E0ECB44-FAAD-4827-9FB5-FA90330A356D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251" name="Rectangle 250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A6F7B42E-D9DF-42E5-A50E-185A32B3DAE1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47" name="Oval 246">
                <a:extLst>
                  <a:ext uri="{FF2B5EF4-FFF2-40B4-BE49-F238E27FC236}">
                    <a16:creationId xmlns:a16="http://schemas.microsoft.com/office/drawing/2014/main" id="{1059E6C3-0064-4F15-B714-7F3263A893B9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A0B2808A-5CB3-44C0-9031-A4B4B8400720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EDB303AD-86B7-4C61-AF36-0C04E4E5A99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1" name="Rectangle 150">
              <a:hlinkClick r:id="rId6" action="ppaction://hlinksldjump"/>
              <a:extLst>
                <a:ext uri="{FF2B5EF4-FFF2-40B4-BE49-F238E27FC236}">
                  <a16:creationId xmlns:a16="http://schemas.microsoft.com/office/drawing/2014/main" id="{0C6A8A7C-BE88-4F27-A32C-1D209B1A077E}"/>
                </a:ext>
              </a:extLst>
            </p:cNvPr>
            <p:cNvSpPr/>
            <p:nvPr/>
          </p:nvSpPr>
          <p:spPr>
            <a:xfrm>
              <a:off x="8667009" y="5231107"/>
              <a:ext cx="210312" cy="19202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ounded Rectangle 343"/>
            <p:cNvSpPr/>
            <p:nvPr/>
          </p:nvSpPr>
          <p:spPr>
            <a:xfrm>
              <a:off x="9087422" y="4994684"/>
              <a:ext cx="2653318" cy="427204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Adopt Key Legislative &amp; Policy Changes to Address the Opioid Crisis</a:t>
              </a:r>
            </a:p>
          </p:txBody>
        </p:sp>
        <p:sp>
          <p:nvSpPr>
            <p:cNvPr id="132" name="Up Arrow 131"/>
            <p:cNvSpPr/>
            <p:nvPr/>
          </p:nvSpPr>
          <p:spPr>
            <a:xfrm>
              <a:off x="10644507" y="4819270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51" name="Rounded Rectangle 350"/>
            <p:cNvSpPr/>
            <p:nvPr/>
          </p:nvSpPr>
          <p:spPr>
            <a:xfrm>
              <a:off x="2983089" y="4965076"/>
              <a:ext cx="2055031" cy="439070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Increase Awareness of the Crisis and Urgency for Action</a:t>
              </a:r>
            </a:p>
          </p:txBody>
        </p:sp>
        <p:sp>
          <p:nvSpPr>
            <p:cNvPr id="352" name="Up Arrow 351"/>
            <p:cNvSpPr/>
            <p:nvPr/>
          </p:nvSpPr>
          <p:spPr>
            <a:xfrm>
              <a:off x="3667333" y="4766324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53" name="Rectangle 352">
              <a:hlinkClick r:id="rId7" action="ppaction://hlinksldjump"/>
            </p:cNvPr>
            <p:cNvSpPr/>
            <p:nvPr/>
          </p:nvSpPr>
          <p:spPr>
            <a:xfrm>
              <a:off x="8703479" y="5228925"/>
              <a:ext cx="186101" cy="19264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57" name="Rounded Rectangle 133"/>
            <p:cNvSpPr/>
            <p:nvPr/>
          </p:nvSpPr>
          <p:spPr>
            <a:xfrm>
              <a:off x="1109453" y="4965914"/>
              <a:ext cx="1707471" cy="434713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Become a Trauma-Informed Community</a:t>
              </a:r>
            </a:p>
          </p:txBody>
        </p:sp>
        <p:sp>
          <p:nvSpPr>
            <p:cNvPr id="338" name="Rounded Rectangle 337"/>
            <p:cNvSpPr/>
            <p:nvPr/>
          </p:nvSpPr>
          <p:spPr>
            <a:xfrm>
              <a:off x="5201781" y="4970995"/>
              <a:ext cx="1330075" cy="439070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Reduce Stigma</a:t>
              </a:r>
            </a:p>
          </p:txBody>
        </p:sp>
        <p:sp>
          <p:nvSpPr>
            <p:cNvPr id="121" name="Up Arrow 120"/>
            <p:cNvSpPr/>
            <p:nvPr/>
          </p:nvSpPr>
          <p:spPr>
            <a:xfrm>
              <a:off x="1865856" y="4780822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5" name="Up Arrow 124"/>
            <p:cNvSpPr/>
            <p:nvPr/>
          </p:nvSpPr>
          <p:spPr>
            <a:xfrm>
              <a:off x="5758947" y="4780979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grpSp>
          <p:nvGrpSpPr>
            <p:cNvPr id="280" name="Group 279">
              <a:extLst>
                <a:ext uri="{FF2B5EF4-FFF2-40B4-BE49-F238E27FC236}">
                  <a16:creationId xmlns:a16="http://schemas.microsoft.com/office/drawing/2014/main" id="{3BB92545-6A48-4914-92FF-AD2CF9FECAEF}"/>
                </a:ext>
              </a:extLst>
            </p:cNvPr>
            <p:cNvGrpSpPr/>
            <p:nvPr/>
          </p:nvGrpSpPr>
          <p:grpSpPr>
            <a:xfrm>
              <a:off x="2664080" y="5236021"/>
              <a:ext cx="203671" cy="192024"/>
              <a:chOff x="4251250" y="3724099"/>
              <a:chExt cx="228600" cy="228600"/>
            </a:xfrm>
          </p:grpSpPr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72702E1A-0D04-4423-B865-B1BC346011A5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285" name="Rectangle 284">
                  <a:extLst>
                    <a:ext uri="{FF2B5EF4-FFF2-40B4-BE49-F238E27FC236}">
                      <a16:creationId xmlns:a16="http://schemas.microsoft.com/office/drawing/2014/main" id="{4ECD9FFC-BF66-4FA0-99FB-B6F97B0947B8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286" name="Rectangle 285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D59194F6-3F35-41A5-9317-FCC2C230FC05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BD312E13-B306-4DC1-8855-818F78394DBE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CFBF6BF5-1B00-4649-BA53-892EBA6AE390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A279AA49-55BF-4D9E-9199-286D26EE6D26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3" name="Rectangle 162">
              <a:hlinkClick r:id="rId8" action="ppaction://hlinksldjump"/>
              <a:extLst>
                <a:ext uri="{FF2B5EF4-FFF2-40B4-BE49-F238E27FC236}">
                  <a16:creationId xmlns:a16="http://schemas.microsoft.com/office/drawing/2014/main" id="{CDEE56E4-53C8-4615-9E06-BAC19DCC1FFC}"/>
                </a:ext>
              </a:extLst>
            </p:cNvPr>
            <p:cNvSpPr/>
            <p:nvPr/>
          </p:nvSpPr>
          <p:spPr>
            <a:xfrm>
              <a:off x="2657439" y="5245080"/>
              <a:ext cx="207970" cy="17680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Up Arrow 124">
              <a:extLst>
                <a:ext uri="{FF2B5EF4-FFF2-40B4-BE49-F238E27FC236}">
                  <a16:creationId xmlns:a16="http://schemas.microsoft.com/office/drawing/2014/main" id="{3174B402-8A14-42EB-B852-295857F3E1F1}"/>
                </a:ext>
              </a:extLst>
            </p:cNvPr>
            <p:cNvSpPr/>
            <p:nvPr/>
          </p:nvSpPr>
          <p:spPr>
            <a:xfrm>
              <a:off x="7622410" y="4780979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F99266D-04BA-4640-B055-8529F898DEE8}"/>
              </a:ext>
            </a:extLst>
          </p:cNvPr>
          <p:cNvGrpSpPr/>
          <p:nvPr/>
        </p:nvGrpSpPr>
        <p:grpSpPr>
          <a:xfrm>
            <a:off x="1084943" y="2771260"/>
            <a:ext cx="10856410" cy="633390"/>
            <a:chOff x="1084943" y="2771260"/>
            <a:chExt cx="10856410" cy="633390"/>
          </a:xfrm>
        </p:grpSpPr>
        <p:sp>
          <p:nvSpPr>
            <p:cNvPr id="177" name="Rounded Rectangle 306">
              <a:extLst>
                <a:ext uri="{FF2B5EF4-FFF2-40B4-BE49-F238E27FC236}">
                  <a16:creationId xmlns:a16="http://schemas.microsoft.com/office/drawing/2014/main" id="{09A8D312-8C15-4981-8CA3-2FC2BF8B3285}"/>
                </a:ext>
              </a:extLst>
            </p:cNvPr>
            <p:cNvSpPr/>
            <p:nvPr/>
          </p:nvSpPr>
          <p:spPr>
            <a:xfrm>
              <a:off x="9585635" y="2797628"/>
              <a:ext cx="1308909" cy="520424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Support &amp; Advance Effective Treatment</a:t>
              </a:r>
            </a:p>
          </p:txBody>
        </p:sp>
        <p:sp>
          <p:nvSpPr>
            <p:cNvPr id="313" name="Rounded Rectangle 312"/>
            <p:cNvSpPr/>
            <p:nvPr/>
          </p:nvSpPr>
          <p:spPr>
            <a:xfrm>
              <a:off x="4180961" y="2778033"/>
              <a:ext cx="1140406" cy="535346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Reduce Access </a:t>
              </a:r>
            </a:p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to Opioids for Misuse</a:t>
              </a:r>
            </a:p>
          </p:txBody>
        </p:sp>
        <p:sp>
          <p:nvSpPr>
            <p:cNvPr id="314" name="Rounded Rectangle 313"/>
            <p:cNvSpPr/>
            <p:nvPr/>
          </p:nvSpPr>
          <p:spPr>
            <a:xfrm>
              <a:off x="1084943" y="2771260"/>
              <a:ext cx="1371107" cy="510594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Improve Protective Factors to Reduce SUDs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4FDA5B7-6D9E-498C-880E-78B977A7D1D2}"/>
                </a:ext>
              </a:extLst>
            </p:cNvPr>
            <p:cNvGrpSpPr/>
            <p:nvPr/>
          </p:nvGrpSpPr>
          <p:grpSpPr>
            <a:xfrm>
              <a:off x="2312988" y="3139676"/>
              <a:ext cx="210312" cy="192024"/>
              <a:chOff x="4074063" y="3302416"/>
              <a:chExt cx="242353" cy="235629"/>
            </a:xfrm>
          </p:grpSpPr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64CEAAF9-6CC4-4CBA-8390-BADF585EF141}"/>
                  </a:ext>
                </a:extLst>
              </p:cNvPr>
              <p:cNvGrpSpPr/>
              <p:nvPr/>
            </p:nvGrpSpPr>
            <p:grpSpPr>
              <a:xfrm>
                <a:off x="4087816" y="3309445"/>
                <a:ext cx="228600" cy="228600"/>
                <a:chOff x="4251250" y="3724099"/>
                <a:chExt cx="228600" cy="228600"/>
              </a:xfrm>
            </p:grpSpPr>
            <p:grpSp>
              <p:nvGrpSpPr>
                <p:cNvPr id="232" name="Group 231">
                  <a:extLst>
                    <a:ext uri="{FF2B5EF4-FFF2-40B4-BE49-F238E27FC236}">
                      <a16:creationId xmlns:a16="http://schemas.microsoft.com/office/drawing/2014/main" id="{3D851602-9C71-404F-943C-00EE078485D9}"/>
                    </a:ext>
                  </a:extLst>
                </p:cNvPr>
                <p:cNvGrpSpPr/>
                <p:nvPr/>
              </p:nvGrpSpPr>
              <p:grpSpPr>
                <a:xfrm>
                  <a:off x="4324402" y="3797251"/>
                  <a:ext cx="82296" cy="82296"/>
                  <a:chOff x="2141284" y="3335209"/>
                  <a:chExt cx="82296" cy="82296"/>
                </a:xfrm>
              </p:grpSpPr>
              <p:sp>
                <p:nvSpPr>
                  <p:cNvPr id="236" name="Rectangle 235">
                    <a:extLst>
                      <a:ext uri="{FF2B5EF4-FFF2-40B4-BE49-F238E27FC236}">
                        <a16:creationId xmlns:a16="http://schemas.microsoft.com/office/drawing/2014/main" id="{6AD78C90-7919-402A-928C-E0FC0C213225}"/>
                      </a:ext>
                    </a:extLst>
                  </p:cNvPr>
                  <p:cNvSpPr/>
                  <p:nvPr/>
                </p:nvSpPr>
                <p:spPr>
                  <a:xfrm>
                    <a:off x="2171092" y="3335209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  <p:sp>
                <p:nvSpPr>
                  <p:cNvPr id="237" name="Rectangle 236">
                    <a:hlinkClick r:id="" action="ppaction://noaction"/>
                    <a:extLst>
                      <a:ext uri="{FF2B5EF4-FFF2-40B4-BE49-F238E27FC236}">
                        <a16:creationId xmlns:a16="http://schemas.microsoft.com/office/drawing/2014/main" id="{07B2A470-C132-4038-9781-46C75EB1A8C5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168716" y="3335210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</p:grpSp>
            <p:sp>
              <p:nvSpPr>
                <p:cNvPr id="233" name="Oval 232">
                  <a:extLst>
                    <a:ext uri="{FF2B5EF4-FFF2-40B4-BE49-F238E27FC236}">
                      <a16:creationId xmlns:a16="http://schemas.microsoft.com/office/drawing/2014/main" id="{A30A92A5-4114-453D-82DE-8FAE1E93647F}"/>
                    </a:ext>
                  </a:extLst>
                </p:cNvPr>
                <p:cNvSpPr/>
                <p:nvPr/>
              </p:nvSpPr>
              <p:spPr>
                <a:xfrm>
                  <a:off x="4251250" y="3724099"/>
                  <a:ext cx="228600" cy="228600"/>
                </a:xfrm>
                <a:prstGeom prst="ellipse">
                  <a:avLst/>
                </a:prstGeom>
                <a:solidFill>
                  <a:srgbClr val="7A8D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4" name="Straight Connector 233">
                  <a:extLst>
                    <a:ext uri="{FF2B5EF4-FFF2-40B4-BE49-F238E27FC236}">
                      <a16:creationId xmlns:a16="http://schemas.microsoft.com/office/drawing/2014/main" id="{E05C1B91-CD05-4786-A3FE-101B698169A8}"/>
                    </a:ext>
                  </a:extLst>
                </p:cNvPr>
                <p:cNvCxnSpPr/>
                <p:nvPr/>
              </p:nvCxnSpPr>
              <p:spPr>
                <a:xfrm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>
                  <a:extLst>
                    <a:ext uri="{FF2B5EF4-FFF2-40B4-BE49-F238E27FC236}">
                      <a16:creationId xmlns:a16="http://schemas.microsoft.com/office/drawing/2014/main" id="{FEFD1B70-A33B-4294-B5C8-46AFE9BA7B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Rectangle 111">
                <a:hlinkClick r:id="rId9" action="ppaction://hlinksldjump"/>
              </p:cNvPr>
              <p:cNvSpPr/>
              <p:nvPr/>
            </p:nvSpPr>
            <p:spPr>
              <a:xfrm>
                <a:off x="4074063" y="3302416"/>
                <a:ext cx="233425" cy="210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6CD2D36-7FE7-45F1-ADA9-746B2BAB527C}"/>
                </a:ext>
              </a:extLst>
            </p:cNvPr>
            <p:cNvGrpSpPr/>
            <p:nvPr/>
          </p:nvGrpSpPr>
          <p:grpSpPr>
            <a:xfrm>
              <a:off x="10746447" y="3181501"/>
              <a:ext cx="210312" cy="192024"/>
              <a:chOff x="8061732" y="2515153"/>
              <a:chExt cx="245049" cy="228604"/>
            </a:xfrm>
          </p:grpSpPr>
          <p:grpSp>
            <p:nvGrpSpPr>
              <p:cNvPr id="259" name="Group 258">
                <a:extLst>
                  <a:ext uri="{FF2B5EF4-FFF2-40B4-BE49-F238E27FC236}">
                    <a16:creationId xmlns:a16="http://schemas.microsoft.com/office/drawing/2014/main" id="{E422D0AD-1CCE-417B-8ABB-B064776D6A10}"/>
                  </a:ext>
                </a:extLst>
              </p:cNvPr>
              <p:cNvGrpSpPr/>
              <p:nvPr/>
            </p:nvGrpSpPr>
            <p:grpSpPr>
              <a:xfrm>
                <a:off x="8078181" y="2515157"/>
                <a:ext cx="228600" cy="228600"/>
                <a:chOff x="4251250" y="3724099"/>
                <a:chExt cx="228600" cy="228600"/>
              </a:xfrm>
            </p:grpSpPr>
            <p:grpSp>
              <p:nvGrpSpPr>
                <p:cNvPr id="260" name="Group 259">
                  <a:extLst>
                    <a:ext uri="{FF2B5EF4-FFF2-40B4-BE49-F238E27FC236}">
                      <a16:creationId xmlns:a16="http://schemas.microsoft.com/office/drawing/2014/main" id="{502160DB-A654-4969-9A2C-8EF29F7F08F5}"/>
                    </a:ext>
                  </a:extLst>
                </p:cNvPr>
                <p:cNvGrpSpPr/>
                <p:nvPr/>
              </p:nvGrpSpPr>
              <p:grpSpPr>
                <a:xfrm>
                  <a:off x="4324402" y="3797251"/>
                  <a:ext cx="82296" cy="82296"/>
                  <a:chOff x="2141284" y="3335209"/>
                  <a:chExt cx="82296" cy="82296"/>
                </a:xfrm>
              </p:grpSpPr>
              <p:sp>
                <p:nvSpPr>
                  <p:cNvPr id="264" name="Rectangle 263">
                    <a:extLst>
                      <a:ext uri="{FF2B5EF4-FFF2-40B4-BE49-F238E27FC236}">
                        <a16:creationId xmlns:a16="http://schemas.microsoft.com/office/drawing/2014/main" id="{DFFF0041-F122-40DD-9B45-B4E1253269B9}"/>
                      </a:ext>
                    </a:extLst>
                  </p:cNvPr>
                  <p:cNvSpPr/>
                  <p:nvPr/>
                </p:nvSpPr>
                <p:spPr>
                  <a:xfrm>
                    <a:off x="2171092" y="3335209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  <p:sp>
                <p:nvSpPr>
                  <p:cNvPr id="265" name="Rectangle 264">
                    <a:hlinkClick r:id="" action="ppaction://noaction"/>
                    <a:extLst>
                      <a:ext uri="{FF2B5EF4-FFF2-40B4-BE49-F238E27FC236}">
                        <a16:creationId xmlns:a16="http://schemas.microsoft.com/office/drawing/2014/main" id="{A0F42086-E709-4618-84C5-CEBD3DE4A83A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168716" y="3335210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</p:grpSp>
            <p:sp>
              <p:nvSpPr>
                <p:cNvPr id="261" name="Oval 260">
                  <a:extLst>
                    <a:ext uri="{FF2B5EF4-FFF2-40B4-BE49-F238E27FC236}">
                      <a16:creationId xmlns:a16="http://schemas.microsoft.com/office/drawing/2014/main" id="{71A9F0FB-48D0-4469-AFB3-7D985D9C1D45}"/>
                    </a:ext>
                  </a:extLst>
                </p:cNvPr>
                <p:cNvSpPr/>
                <p:nvPr/>
              </p:nvSpPr>
              <p:spPr>
                <a:xfrm>
                  <a:off x="4251250" y="3724099"/>
                  <a:ext cx="228600" cy="228600"/>
                </a:xfrm>
                <a:prstGeom prst="ellipse">
                  <a:avLst/>
                </a:prstGeom>
                <a:solidFill>
                  <a:srgbClr val="7A8D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2" name="Straight Connector 261">
                  <a:extLst>
                    <a:ext uri="{FF2B5EF4-FFF2-40B4-BE49-F238E27FC236}">
                      <a16:creationId xmlns:a16="http://schemas.microsoft.com/office/drawing/2014/main" id="{8412AA67-72A3-49B2-ACB0-760D3AC1B820}"/>
                    </a:ext>
                  </a:extLst>
                </p:cNvPr>
                <p:cNvCxnSpPr/>
                <p:nvPr/>
              </p:nvCxnSpPr>
              <p:spPr>
                <a:xfrm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D64C3A87-4644-4EEA-A09C-6D663B6431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Rectangle 112">
                <a:hlinkClick r:id="rId10" action="ppaction://hlinksldjump"/>
              </p:cNvPr>
              <p:cNvSpPr/>
              <p:nvPr/>
            </p:nvSpPr>
            <p:spPr>
              <a:xfrm>
                <a:off x="8061732" y="2515153"/>
                <a:ext cx="233425" cy="210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8" name="Rounded Rectangle 347"/>
            <p:cNvSpPr/>
            <p:nvPr/>
          </p:nvSpPr>
          <p:spPr>
            <a:xfrm>
              <a:off x="8320877" y="2796210"/>
              <a:ext cx="1122471" cy="554404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Prioritize SUD Treatment over Incarceration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AB78BA1-CCD0-4EDC-B25B-5A2D0F8045EF}"/>
                </a:ext>
              </a:extLst>
            </p:cNvPr>
            <p:cNvGrpSpPr/>
            <p:nvPr/>
          </p:nvGrpSpPr>
          <p:grpSpPr>
            <a:xfrm>
              <a:off x="9308835" y="3184878"/>
              <a:ext cx="210312" cy="192024"/>
              <a:chOff x="10973578" y="4993546"/>
              <a:chExt cx="239638" cy="228600"/>
            </a:xfrm>
          </p:grpSpPr>
          <p:grpSp>
            <p:nvGrpSpPr>
              <p:cNvPr id="287" name="Group 286">
                <a:extLst>
                  <a:ext uri="{FF2B5EF4-FFF2-40B4-BE49-F238E27FC236}">
                    <a16:creationId xmlns:a16="http://schemas.microsoft.com/office/drawing/2014/main" id="{57ADAEB3-7B44-4B44-8ED1-19AF2FDAC9A4}"/>
                  </a:ext>
                </a:extLst>
              </p:cNvPr>
              <p:cNvGrpSpPr/>
              <p:nvPr/>
            </p:nvGrpSpPr>
            <p:grpSpPr>
              <a:xfrm>
                <a:off x="10984616" y="4993546"/>
                <a:ext cx="228600" cy="228600"/>
                <a:chOff x="4251250" y="3724099"/>
                <a:chExt cx="228600" cy="228600"/>
              </a:xfrm>
            </p:grpSpPr>
            <p:grpSp>
              <p:nvGrpSpPr>
                <p:cNvPr id="288" name="Group 287">
                  <a:extLst>
                    <a:ext uri="{FF2B5EF4-FFF2-40B4-BE49-F238E27FC236}">
                      <a16:creationId xmlns:a16="http://schemas.microsoft.com/office/drawing/2014/main" id="{4CC2704E-5571-4AC2-8CF9-E11496D07789}"/>
                    </a:ext>
                  </a:extLst>
                </p:cNvPr>
                <p:cNvGrpSpPr/>
                <p:nvPr/>
              </p:nvGrpSpPr>
              <p:grpSpPr>
                <a:xfrm>
                  <a:off x="4324402" y="3797251"/>
                  <a:ext cx="82296" cy="82296"/>
                  <a:chOff x="2141284" y="3335209"/>
                  <a:chExt cx="82296" cy="82296"/>
                </a:xfrm>
              </p:grpSpPr>
              <p:sp>
                <p:nvSpPr>
                  <p:cNvPr id="292" name="Rectangle 291">
                    <a:extLst>
                      <a:ext uri="{FF2B5EF4-FFF2-40B4-BE49-F238E27FC236}">
                        <a16:creationId xmlns:a16="http://schemas.microsoft.com/office/drawing/2014/main" id="{94188562-FA71-4CE1-9015-619B03167F42}"/>
                      </a:ext>
                    </a:extLst>
                  </p:cNvPr>
                  <p:cNvSpPr/>
                  <p:nvPr/>
                </p:nvSpPr>
                <p:spPr>
                  <a:xfrm>
                    <a:off x="2171092" y="3335209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  <p:sp>
                <p:nvSpPr>
                  <p:cNvPr id="293" name="Rectangle 292">
                    <a:hlinkClick r:id="" action="ppaction://noaction"/>
                    <a:extLst>
                      <a:ext uri="{FF2B5EF4-FFF2-40B4-BE49-F238E27FC236}">
                        <a16:creationId xmlns:a16="http://schemas.microsoft.com/office/drawing/2014/main" id="{37AA0ED5-440D-4E4F-9614-4CEADB74E35A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168716" y="3335210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</p:grpSp>
            <p:sp>
              <p:nvSpPr>
                <p:cNvPr id="289" name="Oval 288">
                  <a:extLst>
                    <a:ext uri="{FF2B5EF4-FFF2-40B4-BE49-F238E27FC236}">
                      <a16:creationId xmlns:a16="http://schemas.microsoft.com/office/drawing/2014/main" id="{E2CF384E-C7F4-4D01-8184-50AB23D9CB10}"/>
                    </a:ext>
                  </a:extLst>
                </p:cNvPr>
                <p:cNvSpPr/>
                <p:nvPr/>
              </p:nvSpPr>
              <p:spPr>
                <a:xfrm>
                  <a:off x="4251250" y="3724099"/>
                  <a:ext cx="228600" cy="228600"/>
                </a:xfrm>
                <a:prstGeom prst="ellipse">
                  <a:avLst/>
                </a:prstGeom>
                <a:solidFill>
                  <a:srgbClr val="7A8D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78CC4579-DC2B-4A99-8C9F-C632C0823603}"/>
                    </a:ext>
                  </a:extLst>
                </p:cNvPr>
                <p:cNvCxnSpPr/>
                <p:nvPr/>
              </p:nvCxnSpPr>
              <p:spPr>
                <a:xfrm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9656178F-B79A-44C6-A65C-4B393DCDF2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4" name="Rectangle 113">
                <a:hlinkClick r:id="rId7" action="ppaction://hlinksldjump"/>
              </p:cNvPr>
              <p:cNvSpPr/>
              <p:nvPr/>
            </p:nvSpPr>
            <p:spPr>
              <a:xfrm>
                <a:off x="10973578" y="4999924"/>
                <a:ext cx="233425" cy="210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Rounded Rectangle 350">
              <a:extLst>
                <a:ext uri="{FF2B5EF4-FFF2-40B4-BE49-F238E27FC236}">
                  <a16:creationId xmlns:a16="http://schemas.microsoft.com/office/drawing/2014/main" id="{A2CB602B-F99C-4ACA-A0D7-7ECFED01EFD1}"/>
                </a:ext>
              </a:extLst>
            </p:cNvPr>
            <p:cNvSpPr/>
            <p:nvPr/>
          </p:nvSpPr>
          <p:spPr>
            <a:xfrm>
              <a:off x="2578991" y="2780869"/>
              <a:ext cx="1482998" cy="532511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Educate Communities to Prevent First-Time Use &amp; Misuse</a:t>
              </a:r>
            </a:p>
          </p:txBody>
        </p:sp>
        <p:sp>
          <p:nvSpPr>
            <p:cNvPr id="187" name="Rounded Rectangle 312">
              <a:extLst>
                <a:ext uri="{FF2B5EF4-FFF2-40B4-BE49-F238E27FC236}">
                  <a16:creationId xmlns:a16="http://schemas.microsoft.com/office/drawing/2014/main" id="{6B85C140-F2F4-4660-BD1D-E5D21380964A}"/>
                </a:ext>
              </a:extLst>
            </p:cNvPr>
            <p:cNvSpPr/>
            <p:nvPr/>
          </p:nvSpPr>
          <p:spPr>
            <a:xfrm>
              <a:off x="5410617" y="2798588"/>
              <a:ext cx="1548005" cy="551003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Increase Early Interventions for People Misusing Drugs</a:t>
              </a: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5A9E6F0E-60F0-4F4F-A2C8-E4402D8D683D}"/>
                </a:ext>
              </a:extLst>
            </p:cNvPr>
            <p:cNvGrpSpPr/>
            <p:nvPr/>
          </p:nvGrpSpPr>
          <p:grpSpPr>
            <a:xfrm>
              <a:off x="6846575" y="3212626"/>
              <a:ext cx="210312" cy="192024"/>
              <a:chOff x="2199933" y="3293742"/>
              <a:chExt cx="245464" cy="228600"/>
            </a:xfrm>
          </p:grpSpPr>
          <p:grpSp>
            <p:nvGrpSpPr>
              <p:cNvPr id="189" name="Group 188">
                <a:extLst>
                  <a:ext uri="{FF2B5EF4-FFF2-40B4-BE49-F238E27FC236}">
                    <a16:creationId xmlns:a16="http://schemas.microsoft.com/office/drawing/2014/main" id="{D9433BBB-5248-4A0D-B90F-4801ED756DA1}"/>
                  </a:ext>
                </a:extLst>
              </p:cNvPr>
              <p:cNvGrpSpPr/>
              <p:nvPr/>
            </p:nvGrpSpPr>
            <p:grpSpPr>
              <a:xfrm>
                <a:off x="2216797" y="3293742"/>
                <a:ext cx="228600" cy="228600"/>
                <a:chOff x="4251250" y="3724099"/>
                <a:chExt cx="228600" cy="228600"/>
              </a:xfrm>
            </p:grpSpPr>
            <p:grpSp>
              <p:nvGrpSpPr>
                <p:cNvPr id="191" name="Group 190">
                  <a:extLst>
                    <a:ext uri="{FF2B5EF4-FFF2-40B4-BE49-F238E27FC236}">
                      <a16:creationId xmlns:a16="http://schemas.microsoft.com/office/drawing/2014/main" id="{37B1F4E1-0493-4E4B-B46F-0B53109F3E4E}"/>
                    </a:ext>
                  </a:extLst>
                </p:cNvPr>
                <p:cNvGrpSpPr/>
                <p:nvPr/>
              </p:nvGrpSpPr>
              <p:grpSpPr>
                <a:xfrm>
                  <a:off x="4324402" y="3797251"/>
                  <a:ext cx="82296" cy="82296"/>
                  <a:chOff x="2141284" y="3335209"/>
                  <a:chExt cx="82296" cy="82296"/>
                </a:xfrm>
              </p:grpSpPr>
              <p:sp>
                <p:nvSpPr>
                  <p:cNvPr id="195" name="Rectangle 194">
                    <a:extLst>
                      <a:ext uri="{FF2B5EF4-FFF2-40B4-BE49-F238E27FC236}">
                        <a16:creationId xmlns:a16="http://schemas.microsoft.com/office/drawing/2014/main" id="{4E75FCE3-A3AE-4E39-8BE3-A81E18173C57}"/>
                      </a:ext>
                    </a:extLst>
                  </p:cNvPr>
                  <p:cNvSpPr/>
                  <p:nvPr/>
                </p:nvSpPr>
                <p:spPr>
                  <a:xfrm>
                    <a:off x="2171092" y="3335209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  <p:sp>
                <p:nvSpPr>
                  <p:cNvPr id="196" name="Rectangle 195">
                    <a:hlinkClick r:id="" action="ppaction://noaction"/>
                    <a:extLst>
                      <a:ext uri="{FF2B5EF4-FFF2-40B4-BE49-F238E27FC236}">
                        <a16:creationId xmlns:a16="http://schemas.microsoft.com/office/drawing/2014/main" id="{8B0E2B4A-3B41-4C78-8542-F25E7A5089C5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168716" y="3335210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</p:grpSp>
            <p:sp>
              <p:nvSpPr>
                <p:cNvPr id="192" name="Oval 191">
                  <a:extLst>
                    <a:ext uri="{FF2B5EF4-FFF2-40B4-BE49-F238E27FC236}">
                      <a16:creationId xmlns:a16="http://schemas.microsoft.com/office/drawing/2014/main" id="{6490F369-B969-4729-B852-06377C651F9A}"/>
                    </a:ext>
                  </a:extLst>
                </p:cNvPr>
                <p:cNvSpPr/>
                <p:nvPr/>
              </p:nvSpPr>
              <p:spPr>
                <a:xfrm>
                  <a:off x="4251250" y="3724099"/>
                  <a:ext cx="228600" cy="228600"/>
                </a:xfrm>
                <a:prstGeom prst="ellipse">
                  <a:avLst/>
                </a:prstGeom>
                <a:solidFill>
                  <a:srgbClr val="7A8D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3" name="Straight Connector 192">
                  <a:extLst>
                    <a:ext uri="{FF2B5EF4-FFF2-40B4-BE49-F238E27FC236}">
                      <a16:creationId xmlns:a16="http://schemas.microsoft.com/office/drawing/2014/main" id="{FA3838B9-286F-4FD0-A0B0-F7CEC8F5605C}"/>
                    </a:ext>
                  </a:extLst>
                </p:cNvPr>
                <p:cNvCxnSpPr/>
                <p:nvPr/>
              </p:nvCxnSpPr>
              <p:spPr>
                <a:xfrm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C6EA2F53-574F-47F4-A6CA-351DA91F70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0" name="Rectangle 189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6FFAE753-33A9-408D-939E-1467309D8EC7}"/>
                  </a:ext>
                </a:extLst>
              </p:cNvPr>
              <p:cNvSpPr/>
              <p:nvPr/>
            </p:nvSpPr>
            <p:spPr>
              <a:xfrm>
                <a:off x="2199933" y="3298306"/>
                <a:ext cx="233425" cy="210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9" name="Rounded Rectangle 307">
              <a:extLst>
                <a:ext uri="{FF2B5EF4-FFF2-40B4-BE49-F238E27FC236}">
                  <a16:creationId xmlns:a16="http://schemas.microsoft.com/office/drawing/2014/main" id="{54644586-818A-420C-B17A-894C14449180}"/>
                </a:ext>
              </a:extLst>
            </p:cNvPr>
            <p:cNvSpPr/>
            <p:nvPr/>
          </p:nvSpPr>
          <p:spPr>
            <a:xfrm>
              <a:off x="7149270" y="2814679"/>
              <a:ext cx="1022579" cy="528524"/>
            </a:xfrm>
            <a:prstGeom prst="roundRect">
              <a:avLst>
                <a:gd name="adj" fmla="val 18359"/>
              </a:avLst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Expand Harm Reduction Practices</a:t>
              </a:r>
            </a:p>
          </p:txBody>
        </p: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034414F7-AD0B-470A-A2D1-F684504A8D0A}"/>
                </a:ext>
              </a:extLst>
            </p:cNvPr>
            <p:cNvGrpSpPr/>
            <p:nvPr/>
          </p:nvGrpSpPr>
          <p:grpSpPr>
            <a:xfrm>
              <a:off x="8050577" y="3180137"/>
              <a:ext cx="210312" cy="192024"/>
              <a:chOff x="9827551" y="2498453"/>
              <a:chExt cx="240119" cy="229188"/>
            </a:xfrm>
          </p:grpSpPr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EE42D16C-B1FE-4188-9E30-7A8BA8438EC5}"/>
                  </a:ext>
                </a:extLst>
              </p:cNvPr>
              <p:cNvGrpSpPr/>
              <p:nvPr/>
            </p:nvGrpSpPr>
            <p:grpSpPr>
              <a:xfrm>
                <a:off x="9839070" y="2499041"/>
                <a:ext cx="228600" cy="228600"/>
                <a:chOff x="4251250" y="3724099"/>
                <a:chExt cx="228600" cy="228600"/>
              </a:xfrm>
            </p:grpSpPr>
            <p:grpSp>
              <p:nvGrpSpPr>
                <p:cNvPr id="203" name="Group 202">
                  <a:extLst>
                    <a:ext uri="{FF2B5EF4-FFF2-40B4-BE49-F238E27FC236}">
                      <a16:creationId xmlns:a16="http://schemas.microsoft.com/office/drawing/2014/main" id="{BB6ACF50-F6CB-4B1D-963A-532ABF904E37}"/>
                    </a:ext>
                  </a:extLst>
                </p:cNvPr>
                <p:cNvGrpSpPr/>
                <p:nvPr/>
              </p:nvGrpSpPr>
              <p:grpSpPr>
                <a:xfrm>
                  <a:off x="4324402" y="3797251"/>
                  <a:ext cx="82296" cy="82296"/>
                  <a:chOff x="2141284" y="3335209"/>
                  <a:chExt cx="82296" cy="82296"/>
                </a:xfrm>
              </p:grpSpPr>
              <p:sp>
                <p:nvSpPr>
                  <p:cNvPr id="207" name="Rectangle 206">
                    <a:extLst>
                      <a:ext uri="{FF2B5EF4-FFF2-40B4-BE49-F238E27FC236}">
                        <a16:creationId xmlns:a16="http://schemas.microsoft.com/office/drawing/2014/main" id="{0A39EFE9-BE40-4145-91FB-D4E48971A239}"/>
                      </a:ext>
                    </a:extLst>
                  </p:cNvPr>
                  <p:cNvSpPr/>
                  <p:nvPr/>
                </p:nvSpPr>
                <p:spPr>
                  <a:xfrm>
                    <a:off x="2171092" y="3335209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  <p:sp>
                <p:nvSpPr>
                  <p:cNvPr id="208" name="Rectangle 207">
                    <a:hlinkClick r:id="" action="ppaction://noaction"/>
                    <a:extLst>
                      <a:ext uri="{FF2B5EF4-FFF2-40B4-BE49-F238E27FC236}">
                        <a16:creationId xmlns:a16="http://schemas.microsoft.com/office/drawing/2014/main" id="{5312D304-7E25-44F2-B4EE-858D6C707D8C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168716" y="3335210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</p:grpSp>
            <p:sp>
              <p:nvSpPr>
                <p:cNvPr id="204" name="Oval 203">
                  <a:extLst>
                    <a:ext uri="{FF2B5EF4-FFF2-40B4-BE49-F238E27FC236}">
                      <a16:creationId xmlns:a16="http://schemas.microsoft.com/office/drawing/2014/main" id="{85115895-AFC2-40E3-94D1-BAC510D5F59D}"/>
                    </a:ext>
                  </a:extLst>
                </p:cNvPr>
                <p:cNvSpPr/>
                <p:nvPr/>
              </p:nvSpPr>
              <p:spPr>
                <a:xfrm>
                  <a:off x="4251250" y="3724099"/>
                  <a:ext cx="228600" cy="228600"/>
                </a:xfrm>
                <a:prstGeom prst="ellipse">
                  <a:avLst/>
                </a:prstGeom>
                <a:solidFill>
                  <a:srgbClr val="7A8D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5" name="Straight Connector 204">
                  <a:extLst>
                    <a:ext uri="{FF2B5EF4-FFF2-40B4-BE49-F238E27FC236}">
                      <a16:creationId xmlns:a16="http://schemas.microsoft.com/office/drawing/2014/main" id="{4112DC07-D622-4EE5-8925-17C7A23578EC}"/>
                    </a:ext>
                  </a:extLst>
                </p:cNvPr>
                <p:cNvCxnSpPr/>
                <p:nvPr/>
              </p:nvCxnSpPr>
              <p:spPr>
                <a:xfrm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>
                  <a:extLst>
                    <a:ext uri="{FF2B5EF4-FFF2-40B4-BE49-F238E27FC236}">
                      <a16:creationId xmlns:a16="http://schemas.microsoft.com/office/drawing/2014/main" id="{C5C4C956-1A7F-44DB-BE89-CD676FC470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2" name="Rectangle 201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D07A40EF-22E1-4272-9E0E-03EBEE9AF62F}"/>
                  </a:ext>
                </a:extLst>
              </p:cNvPr>
              <p:cNvSpPr/>
              <p:nvPr/>
            </p:nvSpPr>
            <p:spPr>
              <a:xfrm>
                <a:off x="9827551" y="2498453"/>
                <a:ext cx="233425" cy="210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573EFB11-CE0A-4CFE-8043-BA717B7504B9}"/>
                </a:ext>
              </a:extLst>
            </p:cNvPr>
            <p:cNvGrpSpPr/>
            <p:nvPr/>
          </p:nvGrpSpPr>
          <p:grpSpPr>
            <a:xfrm>
              <a:off x="3913414" y="3189014"/>
              <a:ext cx="210312" cy="192024"/>
              <a:chOff x="2199933" y="3293742"/>
              <a:chExt cx="245464" cy="228600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84CD6725-6D6D-4403-AF00-A4BB50328ACF}"/>
                  </a:ext>
                </a:extLst>
              </p:cNvPr>
              <p:cNvGrpSpPr/>
              <p:nvPr/>
            </p:nvGrpSpPr>
            <p:grpSpPr>
              <a:xfrm>
                <a:off x="2216797" y="3293742"/>
                <a:ext cx="228600" cy="228600"/>
                <a:chOff x="4251250" y="3724099"/>
                <a:chExt cx="228600" cy="228600"/>
              </a:xfrm>
            </p:grpSpPr>
            <p:grpSp>
              <p:nvGrpSpPr>
                <p:cNvPr id="212" name="Group 211">
                  <a:extLst>
                    <a:ext uri="{FF2B5EF4-FFF2-40B4-BE49-F238E27FC236}">
                      <a16:creationId xmlns:a16="http://schemas.microsoft.com/office/drawing/2014/main" id="{3E08A18A-4E7B-45D2-9455-5FEC8A151DF3}"/>
                    </a:ext>
                  </a:extLst>
                </p:cNvPr>
                <p:cNvGrpSpPr/>
                <p:nvPr/>
              </p:nvGrpSpPr>
              <p:grpSpPr>
                <a:xfrm>
                  <a:off x="4324402" y="3797251"/>
                  <a:ext cx="82296" cy="82296"/>
                  <a:chOff x="2141284" y="3335209"/>
                  <a:chExt cx="82296" cy="82296"/>
                </a:xfrm>
              </p:grpSpPr>
              <p:sp>
                <p:nvSpPr>
                  <p:cNvPr id="216" name="Rectangle 215">
                    <a:extLst>
                      <a:ext uri="{FF2B5EF4-FFF2-40B4-BE49-F238E27FC236}">
                        <a16:creationId xmlns:a16="http://schemas.microsoft.com/office/drawing/2014/main" id="{73DEA48E-A46E-4F47-8561-CD39BE52FA17}"/>
                      </a:ext>
                    </a:extLst>
                  </p:cNvPr>
                  <p:cNvSpPr/>
                  <p:nvPr/>
                </p:nvSpPr>
                <p:spPr>
                  <a:xfrm>
                    <a:off x="2171092" y="3335209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  <p:sp>
                <p:nvSpPr>
                  <p:cNvPr id="217" name="Rectangle 216">
                    <a:hlinkClick r:id="" action="ppaction://noaction"/>
                    <a:extLst>
                      <a:ext uri="{FF2B5EF4-FFF2-40B4-BE49-F238E27FC236}">
                        <a16:creationId xmlns:a16="http://schemas.microsoft.com/office/drawing/2014/main" id="{36735B8A-FD6E-43DD-9499-978C7820B344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168716" y="3335210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</p:grpSp>
            <p:sp>
              <p:nvSpPr>
                <p:cNvPr id="213" name="Oval 212">
                  <a:extLst>
                    <a:ext uri="{FF2B5EF4-FFF2-40B4-BE49-F238E27FC236}">
                      <a16:creationId xmlns:a16="http://schemas.microsoft.com/office/drawing/2014/main" id="{E768623B-01F0-44ED-BCBB-3EBDCBF601F8}"/>
                    </a:ext>
                  </a:extLst>
                </p:cNvPr>
                <p:cNvSpPr/>
                <p:nvPr/>
              </p:nvSpPr>
              <p:spPr>
                <a:xfrm>
                  <a:off x="4251250" y="3724099"/>
                  <a:ext cx="228600" cy="228600"/>
                </a:xfrm>
                <a:prstGeom prst="ellipse">
                  <a:avLst/>
                </a:prstGeom>
                <a:solidFill>
                  <a:srgbClr val="7A8D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4" name="Straight Connector 213">
                  <a:extLst>
                    <a:ext uri="{FF2B5EF4-FFF2-40B4-BE49-F238E27FC236}">
                      <a16:creationId xmlns:a16="http://schemas.microsoft.com/office/drawing/2014/main" id="{A57079AF-CA85-4DEC-ACE4-ED84AEEA3C19}"/>
                    </a:ext>
                  </a:extLst>
                </p:cNvPr>
                <p:cNvCxnSpPr/>
                <p:nvPr/>
              </p:nvCxnSpPr>
              <p:spPr>
                <a:xfrm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>
                  <a:extLst>
                    <a:ext uri="{FF2B5EF4-FFF2-40B4-BE49-F238E27FC236}">
                      <a16:creationId xmlns:a16="http://schemas.microsoft.com/office/drawing/2014/main" id="{DA68F022-88CF-4046-9FC0-2C7862BE9D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1" name="Rectangle 210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B9C47599-0F07-4F3E-A9CA-B2EEF4E4115E}"/>
                  </a:ext>
                </a:extLst>
              </p:cNvPr>
              <p:cNvSpPr/>
              <p:nvPr/>
            </p:nvSpPr>
            <p:spPr>
              <a:xfrm>
                <a:off x="2199933" y="3298306"/>
                <a:ext cx="233425" cy="210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2" name="Rounded Rectangle 315">
              <a:extLst>
                <a:ext uri="{FF2B5EF4-FFF2-40B4-BE49-F238E27FC236}">
                  <a16:creationId xmlns:a16="http://schemas.microsoft.com/office/drawing/2014/main" id="{357ED8BB-0E62-4695-B5A1-D2C04989D88F}"/>
                </a:ext>
              </a:extLst>
            </p:cNvPr>
            <p:cNvSpPr/>
            <p:nvPr/>
          </p:nvSpPr>
          <p:spPr>
            <a:xfrm>
              <a:off x="10960708" y="2791622"/>
              <a:ext cx="889502" cy="535346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Improve Recovery  Supports</a:t>
              </a:r>
            </a:p>
          </p:txBody>
        </p: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id="{495E430C-B4C7-49EE-AB15-6C1529D29445}"/>
                </a:ext>
              </a:extLst>
            </p:cNvPr>
            <p:cNvGrpSpPr/>
            <p:nvPr/>
          </p:nvGrpSpPr>
          <p:grpSpPr>
            <a:xfrm>
              <a:off x="11731041" y="3193261"/>
              <a:ext cx="210312" cy="192024"/>
              <a:chOff x="8061732" y="2515153"/>
              <a:chExt cx="245049" cy="228604"/>
            </a:xfrm>
          </p:grpSpPr>
          <p:grpSp>
            <p:nvGrpSpPr>
              <p:cNvPr id="317" name="Group 316">
                <a:extLst>
                  <a:ext uri="{FF2B5EF4-FFF2-40B4-BE49-F238E27FC236}">
                    <a16:creationId xmlns:a16="http://schemas.microsoft.com/office/drawing/2014/main" id="{89EE9186-B283-4FAD-B713-0AB0DBE35A5B}"/>
                  </a:ext>
                </a:extLst>
              </p:cNvPr>
              <p:cNvGrpSpPr/>
              <p:nvPr/>
            </p:nvGrpSpPr>
            <p:grpSpPr>
              <a:xfrm>
                <a:off x="8078181" y="2515157"/>
                <a:ext cx="228600" cy="228600"/>
                <a:chOff x="4251250" y="3724099"/>
                <a:chExt cx="228600" cy="228600"/>
              </a:xfrm>
            </p:grpSpPr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1471F349-7CE1-495F-ABE5-1E968F9B61C5}"/>
                    </a:ext>
                  </a:extLst>
                </p:cNvPr>
                <p:cNvGrpSpPr/>
                <p:nvPr/>
              </p:nvGrpSpPr>
              <p:grpSpPr>
                <a:xfrm>
                  <a:off x="4324402" y="3797251"/>
                  <a:ext cx="82296" cy="82296"/>
                  <a:chOff x="2141284" y="3335209"/>
                  <a:chExt cx="82296" cy="82296"/>
                </a:xfrm>
              </p:grpSpPr>
              <p:sp>
                <p:nvSpPr>
                  <p:cNvPr id="323" name="Rectangle 322">
                    <a:extLst>
                      <a:ext uri="{FF2B5EF4-FFF2-40B4-BE49-F238E27FC236}">
                        <a16:creationId xmlns:a16="http://schemas.microsoft.com/office/drawing/2014/main" id="{5FC791B0-43CB-486E-9A8B-519757766BCC}"/>
                      </a:ext>
                    </a:extLst>
                  </p:cNvPr>
                  <p:cNvSpPr/>
                  <p:nvPr/>
                </p:nvSpPr>
                <p:spPr>
                  <a:xfrm>
                    <a:off x="2171092" y="3335209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  <p:sp>
                <p:nvSpPr>
                  <p:cNvPr id="324" name="Rectangle 323">
                    <a:hlinkClick r:id="" action="ppaction://noaction"/>
                    <a:extLst>
                      <a:ext uri="{FF2B5EF4-FFF2-40B4-BE49-F238E27FC236}">
                        <a16:creationId xmlns:a16="http://schemas.microsoft.com/office/drawing/2014/main" id="{121A9ABE-1008-40AF-AD94-F9DC16F62010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168716" y="3335210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</p:grpSp>
            <p:sp>
              <p:nvSpPr>
                <p:cNvPr id="320" name="Oval 319">
                  <a:extLst>
                    <a:ext uri="{FF2B5EF4-FFF2-40B4-BE49-F238E27FC236}">
                      <a16:creationId xmlns:a16="http://schemas.microsoft.com/office/drawing/2014/main" id="{5B098E6E-FAE6-487B-BB52-E757A4DE2F93}"/>
                    </a:ext>
                  </a:extLst>
                </p:cNvPr>
                <p:cNvSpPr/>
                <p:nvPr/>
              </p:nvSpPr>
              <p:spPr>
                <a:xfrm>
                  <a:off x="4251250" y="3724099"/>
                  <a:ext cx="228600" cy="228600"/>
                </a:xfrm>
                <a:prstGeom prst="ellipse">
                  <a:avLst/>
                </a:prstGeom>
                <a:solidFill>
                  <a:srgbClr val="7A8D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CEF61A09-2CB4-48C5-BC3C-8BF42ED2FCDF}"/>
                    </a:ext>
                  </a:extLst>
                </p:cNvPr>
                <p:cNvCxnSpPr/>
                <p:nvPr/>
              </p:nvCxnSpPr>
              <p:spPr>
                <a:xfrm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A5F69451-D9E2-4FD0-A8AD-02E59A2058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8" name="Rectangle 317">
                <a:hlinkClick r:id="rId13" action="ppaction://hlinksldjump"/>
                <a:extLst>
                  <a:ext uri="{FF2B5EF4-FFF2-40B4-BE49-F238E27FC236}">
                    <a16:creationId xmlns:a16="http://schemas.microsoft.com/office/drawing/2014/main" id="{4AE0DBE2-349D-4181-88F8-D3071E64FA1A}"/>
                  </a:ext>
                </a:extLst>
              </p:cNvPr>
              <p:cNvSpPr/>
              <p:nvPr/>
            </p:nvSpPr>
            <p:spPr>
              <a:xfrm>
                <a:off x="8061732" y="2515153"/>
                <a:ext cx="233425" cy="210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8E1F6EF-4BBF-452B-9D34-6898210FEE45}"/>
              </a:ext>
            </a:extLst>
          </p:cNvPr>
          <p:cNvGrpSpPr/>
          <p:nvPr/>
        </p:nvGrpSpPr>
        <p:grpSpPr>
          <a:xfrm>
            <a:off x="6560682" y="3318052"/>
            <a:ext cx="4745865" cy="1483866"/>
            <a:chOff x="6560682" y="3318052"/>
            <a:chExt cx="4745865" cy="1483866"/>
          </a:xfrm>
        </p:grpSpPr>
        <p:cxnSp>
          <p:nvCxnSpPr>
            <p:cNvPr id="278" name="Straight Arrow Connector 277">
              <a:extLst>
                <a:ext uri="{FF2B5EF4-FFF2-40B4-BE49-F238E27FC236}">
                  <a16:creationId xmlns:a16="http://schemas.microsoft.com/office/drawing/2014/main" id="{3E2023D2-D56C-461C-A522-20BADCBB5C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57796" y="3343203"/>
              <a:ext cx="3302" cy="862081"/>
            </a:xfrm>
            <a:prstGeom prst="straightConnector1">
              <a:avLst/>
            </a:prstGeom>
            <a:ln w="22225">
              <a:solidFill>
                <a:srgbClr val="7A8DA9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Arrow Connector 340"/>
            <p:cNvCxnSpPr>
              <a:cxnSpLocks/>
            </p:cNvCxnSpPr>
            <p:nvPr/>
          </p:nvCxnSpPr>
          <p:spPr>
            <a:xfrm flipH="1" flipV="1">
              <a:off x="8458230" y="3343203"/>
              <a:ext cx="3302" cy="862081"/>
            </a:xfrm>
            <a:prstGeom prst="straightConnector1">
              <a:avLst/>
            </a:prstGeom>
            <a:ln w="22225">
              <a:solidFill>
                <a:srgbClr val="7A8DA9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ounded Rectangle 138"/>
            <p:cNvSpPr/>
            <p:nvPr/>
          </p:nvSpPr>
          <p:spPr>
            <a:xfrm>
              <a:off x="6560682" y="4191995"/>
              <a:ext cx="2192904" cy="548640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Expand Steps to Minimize Opioid Use During Pregnancy or Pregnancy During Opioid Use</a:t>
              </a:r>
            </a:p>
          </p:txBody>
        </p:sp>
        <p:cxnSp>
          <p:nvCxnSpPr>
            <p:cNvPr id="339" name="Straight Arrow Connector 338"/>
            <p:cNvCxnSpPr>
              <a:cxnSpLocks/>
            </p:cNvCxnSpPr>
            <p:nvPr/>
          </p:nvCxnSpPr>
          <p:spPr>
            <a:xfrm flipV="1">
              <a:off x="7741132" y="3357504"/>
              <a:ext cx="0" cy="208077"/>
            </a:xfrm>
            <a:prstGeom prst="straightConnector1">
              <a:avLst/>
            </a:prstGeom>
            <a:ln w="22225">
              <a:solidFill>
                <a:srgbClr val="7A8DA9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D59B902-6C59-40B2-B485-5C80BF0EB015}"/>
                </a:ext>
              </a:extLst>
            </p:cNvPr>
            <p:cNvGrpSpPr/>
            <p:nvPr/>
          </p:nvGrpSpPr>
          <p:grpSpPr>
            <a:xfrm>
              <a:off x="8609599" y="4609894"/>
              <a:ext cx="210312" cy="192024"/>
              <a:chOff x="10450335" y="3277600"/>
              <a:chExt cx="242354" cy="235302"/>
            </a:xfrm>
          </p:grpSpPr>
          <p:grpSp>
            <p:nvGrpSpPr>
              <p:cNvPr id="252" name="Group 251">
                <a:extLst>
                  <a:ext uri="{FF2B5EF4-FFF2-40B4-BE49-F238E27FC236}">
                    <a16:creationId xmlns:a16="http://schemas.microsoft.com/office/drawing/2014/main" id="{917D2058-3BFF-454B-831E-D4BBB6DFC4FB}"/>
                  </a:ext>
                </a:extLst>
              </p:cNvPr>
              <p:cNvGrpSpPr/>
              <p:nvPr/>
            </p:nvGrpSpPr>
            <p:grpSpPr>
              <a:xfrm>
                <a:off x="10464089" y="3284302"/>
                <a:ext cx="228600" cy="228600"/>
                <a:chOff x="4251250" y="3724099"/>
                <a:chExt cx="228600" cy="228600"/>
              </a:xfrm>
            </p:grpSpPr>
            <p:grpSp>
              <p:nvGrpSpPr>
                <p:cNvPr id="253" name="Group 252">
                  <a:extLst>
                    <a:ext uri="{FF2B5EF4-FFF2-40B4-BE49-F238E27FC236}">
                      <a16:creationId xmlns:a16="http://schemas.microsoft.com/office/drawing/2014/main" id="{F0803ED1-BE55-4C36-959A-AEF97DEB34B4}"/>
                    </a:ext>
                  </a:extLst>
                </p:cNvPr>
                <p:cNvGrpSpPr/>
                <p:nvPr/>
              </p:nvGrpSpPr>
              <p:grpSpPr>
                <a:xfrm>
                  <a:off x="4324402" y="3797251"/>
                  <a:ext cx="82296" cy="82296"/>
                  <a:chOff x="2141284" y="3335209"/>
                  <a:chExt cx="82296" cy="82296"/>
                </a:xfrm>
              </p:grpSpPr>
              <p:sp>
                <p:nvSpPr>
                  <p:cNvPr id="257" name="Rectangle 256">
                    <a:extLst>
                      <a:ext uri="{FF2B5EF4-FFF2-40B4-BE49-F238E27FC236}">
                        <a16:creationId xmlns:a16="http://schemas.microsoft.com/office/drawing/2014/main" id="{433A03BD-5C22-4B23-B00D-9BE8FAB6C73F}"/>
                      </a:ext>
                    </a:extLst>
                  </p:cNvPr>
                  <p:cNvSpPr/>
                  <p:nvPr/>
                </p:nvSpPr>
                <p:spPr>
                  <a:xfrm>
                    <a:off x="2171092" y="3335209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  <p:sp>
                <p:nvSpPr>
                  <p:cNvPr id="258" name="Rectangle 257">
                    <a:hlinkClick r:id="" action="ppaction://noaction"/>
                    <a:extLst>
                      <a:ext uri="{FF2B5EF4-FFF2-40B4-BE49-F238E27FC236}">
                        <a16:creationId xmlns:a16="http://schemas.microsoft.com/office/drawing/2014/main" id="{B19A5DCF-139A-411A-A97C-43BD6B5A2A98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168716" y="3335210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</p:grpSp>
            <p:sp>
              <p:nvSpPr>
                <p:cNvPr id="254" name="Oval 253">
                  <a:extLst>
                    <a:ext uri="{FF2B5EF4-FFF2-40B4-BE49-F238E27FC236}">
                      <a16:creationId xmlns:a16="http://schemas.microsoft.com/office/drawing/2014/main" id="{2F9DFFE7-788A-4E6C-8C94-C384388847D3}"/>
                    </a:ext>
                  </a:extLst>
                </p:cNvPr>
                <p:cNvSpPr/>
                <p:nvPr/>
              </p:nvSpPr>
              <p:spPr>
                <a:xfrm>
                  <a:off x="4251250" y="3724099"/>
                  <a:ext cx="228600" cy="228600"/>
                </a:xfrm>
                <a:prstGeom prst="ellipse">
                  <a:avLst/>
                </a:prstGeom>
                <a:solidFill>
                  <a:srgbClr val="7A8D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5" name="Straight Connector 254">
                  <a:extLst>
                    <a:ext uri="{FF2B5EF4-FFF2-40B4-BE49-F238E27FC236}">
                      <a16:creationId xmlns:a16="http://schemas.microsoft.com/office/drawing/2014/main" id="{56F8EAB7-D186-43D2-B525-DF28751C10A9}"/>
                    </a:ext>
                  </a:extLst>
                </p:cNvPr>
                <p:cNvCxnSpPr/>
                <p:nvPr/>
              </p:nvCxnSpPr>
              <p:spPr>
                <a:xfrm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>
                  <a:extLst>
                    <a:ext uri="{FF2B5EF4-FFF2-40B4-BE49-F238E27FC236}">
                      <a16:creationId xmlns:a16="http://schemas.microsoft.com/office/drawing/2014/main" id="{36152A67-F7C5-482D-ADAD-0202F4EFC2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2" name="Rectangle 151">
                <a:hlinkClick r:id="rId14" action="ppaction://hlinksldjump"/>
                <a:extLst>
                  <a:ext uri="{FF2B5EF4-FFF2-40B4-BE49-F238E27FC236}">
                    <a16:creationId xmlns:a16="http://schemas.microsoft.com/office/drawing/2014/main" id="{7454AC9A-E397-4631-BC44-FDDBA81837B4}"/>
                  </a:ext>
                </a:extLst>
              </p:cNvPr>
              <p:cNvSpPr/>
              <p:nvPr/>
            </p:nvSpPr>
            <p:spPr>
              <a:xfrm>
                <a:off x="10450335" y="3277600"/>
                <a:ext cx="210312" cy="1920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7" name="Rounded Rectangle 346"/>
            <p:cNvSpPr/>
            <p:nvPr/>
          </p:nvSpPr>
          <p:spPr>
            <a:xfrm>
              <a:off x="9378776" y="3555055"/>
              <a:ext cx="1867687" cy="547366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Expand Access to Optimized</a:t>
              </a:r>
            </a:p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Medication-Assisted Treatment (MAT) 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4DE173D-25DF-4407-8ED4-1376D10B9762}"/>
                </a:ext>
              </a:extLst>
            </p:cNvPr>
            <p:cNvGrpSpPr/>
            <p:nvPr/>
          </p:nvGrpSpPr>
          <p:grpSpPr>
            <a:xfrm>
              <a:off x="11096235" y="3965167"/>
              <a:ext cx="210312" cy="191578"/>
              <a:chOff x="9206236" y="4186549"/>
              <a:chExt cx="239938" cy="228600"/>
            </a:xfrm>
          </p:grpSpPr>
          <p:grpSp>
            <p:nvGrpSpPr>
              <p:cNvPr id="301" name="Group 300">
                <a:extLst>
                  <a:ext uri="{FF2B5EF4-FFF2-40B4-BE49-F238E27FC236}">
                    <a16:creationId xmlns:a16="http://schemas.microsoft.com/office/drawing/2014/main" id="{16073F47-424D-4463-8DD8-60ED2B6D3E9D}"/>
                  </a:ext>
                </a:extLst>
              </p:cNvPr>
              <p:cNvGrpSpPr/>
              <p:nvPr/>
            </p:nvGrpSpPr>
            <p:grpSpPr>
              <a:xfrm>
                <a:off x="9217574" y="4186549"/>
                <a:ext cx="228600" cy="228600"/>
                <a:chOff x="4251250" y="3724099"/>
                <a:chExt cx="228600" cy="228600"/>
              </a:xfrm>
            </p:grpSpPr>
            <p:grpSp>
              <p:nvGrpSpPr>
                <p:cNvPr id="302" name="Group 301">
                  <a:extLst>
                    <a:ext uri="{FF2B5EF4-FFF2-40B4-BE49-F238E27FC236}">
                      <a16:creationId xmlns:a16="http://schemas.microsoft.com/office/drawing/2014/main" id="{27D944D4-FED0-4677-97E2-6E9804E29BDE}"/>
                    </a:ext>
                  </a:extLst>
                </p:cNvPr>
                <p:cNvGrpSpPr/>
                <p:nvPr/>
              </p:nvGrpSpPr>
              <p:grpSpPr>
                <a:xfrm>
                  <a:off x="4324402" y="3797251"/>
                  <a:ext cx="82296" cy="82296"/>
                  <a:chOff x="2141284" y="3335209"/>
                  <a:chExt cx="82296" cy="82296"/>
                </a:xfrm>
              </p:grpSpPr>
              <p:sp>
                <p:nvSpPr>
                  <p:cNvPr id="310" name="Rectangle 309">
                    <a:extLst>
                      <a:ext uri="{FF2B5EF4-FFF2-40B4-BE49-F238E27FC236}">
                        <a16:creationId xmlns:a16="http://schemas.microsoft.com/office/drawing/2014/main" id="{58A2F252-14FB-4069-9424-E91D3D3C7DA3}"/>
                      </a:ext>
                    </a:extLst>
                  </p:cNvPr>
                  <p:cNvSpPr/>
                  <p:nvPr/>
                </p:nvSpPr>
                <p:spPr>
                  <a:xfrm>
                    <a:off x="2171092" y="3335209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  <p:sp>
                <p:nvSpPr>
                  <p:cNvPr id="311" name="Rectangle 310">
                    <a:hlinkClick r:id="" action="ppaction://noaction"/>
                    <a:extLst>
                      <a:ext uri="{FF2B5EF4-FFF2-40B4-BE49-F238E27FC236}">
                        <a16:creationId xmlns:a16="http://schemas.microsoft.com/office/drawing/2014/main" id="{A47F981B-14CA-4AB2-AEF3-9513B1B60C17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168716" y="3335210"/>
                    <a:ext cx="27432" cy="82296"/>
                  </a:xfrm>
                  <a:prstGeom prst="rect">
                    <a:avLst/>
                  </a:prstGeom>
                  <a:solidFill>
                    <a:srgbClr val="E0E7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>
                      <a:latin typeface="Helvetica" charset="0"/>
                      <a:ea typeface="Helvetica" charset="0"/>
                      <a:cs typeface="Helvetica" charset="0"/>
                    </a:endParaRPr>
                  </a:p>
                </p:txBody>
              </p:sp>
            </p:grpSp>
            <p:sp>
              <p:nvSpPr>
                <p:cNvPr id="303" name="Oval 302">
                  <a:extLst>
                    <a:ext uri="{FF2B5EF4-FFF2-40B4-BE49-F238E27FC236}">
                      <a16:creationId xmlns:a16="http://schemas.microsoft.com/office/drawing/2014/main" id="{BADAEF26-A1FC-4D03-8CB2-8D6973BB50DE}"/>
                    </a:ext>
                  </a:extLst>
                </p:cNvPr>
                <p:cNvSpPr/>
                <p:nvPr/>
              </p:nvSpPr>
              <p:spPr>
                <a:xfrm>
                  <a:off x="4251250" y="3724099"/>
                  <a:ext cx="228600" cy="228600"/>
                </a:xfrm>
                <a:prstGeom prst="ellipse">
                  <a:avLst/>
                </a:prstGeom>
                <a:solidFill>
                  <a:srgbClr val="7A8DA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482DD1A5-DFB2-46CC-B516-B7E3294A19E6}"/>
                    </a:ext>
                  </a:extLst>
                </p:cNvPr>
                <p:cNvCxnSpPr/>
                <p:nvPr/>
              </p:nvCxnSpPr>
              <p:spPr>
                <a:xfrm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279BC91B-63F7-40B0-A136-84DEFF3991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365550" y="3774682"/>
                  <a:ext cx="0" cy="12743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Rectangle 114">
                <a:hlinkClick r:id="rId15" action="ppaction://hlinksldjump"/>
              </p:cNvPr>
              <p:cNvSpPr/>
              <p:nvPr/>
            </p:nvSpPr>
            <p:spPr>
              <a:xfrm>
                <a:off x="9206236" y="4195606"/>
                <a:ext cx="233425" cy="2104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3" name="Rounded Rectangle 337">
              <a:extLst>
                <a:ext uri="{FF2B5EF4-FFF2-40B4-BE49-F238E27FC236}">
                  <a16:creationId xmlns:a16="http://schemas.microsoft.com/office/drawing/2014/main" id="{8D5C6A2E-DAD6-44FF-B92C-5BE03340B60F}"/>
                </a:ext>
              </a:extLst>
            </p:cNvPr>
            <p:cNvSpPr/>
            <p:nvPr/>
          </p:nvSpPr>
          <p:spPr>
            <a:xfrm>
              <a:off x="6960081" y="3587376"/>
              <a:ext cx="1389434" cy="554553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Increase Access to Overdose Reversal Medications</a:t>
              </a:r>
            </a:p>
          </p:txBody>
        </p:sp>
        <p:cxnSp>
          <p:nvCxnSpPr>
            <p:cNvPr id="326" name="Straight Arrow Connector 325">
              <a:extLst>
                <a:ext uri="{FF2B5EF4-FFF2-40B4-BE49-F238E27FC236}">
                  <a16:creationId xmlns:a16="http://schemas.microsoft.com/office/drawing/2014/main" id="{02F383BE-A8C3-48F7-8971-978A3B707B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76052" y="3318052"/>
              <a:ext cx="0" cy="247529"/>
            </a:xfrm>
            <a:prstGeom prst="straightConnector1">
              <a:avLst/>
            </a:prstGeom>
            <a:ln w="22225">
              <a:solidFill>
                <a:srgbClr val="7A8DA9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4" name="Up Arrow 131">
            <a:extLst>
              <a:ext uri="{FF2B5EF4-FFF2-40B4-BE49-F238E27FC236}">
                <a16:creationId xmlns:a16="http://schemas.microsoft.com/office/drawing/2014/main" id="{1D14001E-EEBC-4E98-B578-36615F988313}"/>
              </a:ext>
            </a:extLst>
          </p:cNvPr>
          <p:cNvSpPr/>
          <p:nvPr/>
        </p:nvSpPr>
        <p:spPr>
          <a:xfrm>
            <a:off x="9911082" y="17998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9" name="Rounded Rectangle 67">
            <a:extLst>
              <a:ext uri="{FF2B5EF4-FFF2-40B4-BE49-F238E27FC236}">
                <a16:creationId xmlns:a16="http://schemas.microsoft.com/office/drawing/2014/main" id="{FDB0E9DF-3822-4D16-9355-ACD25FAABB53}"/>
              </a:ext>
            </a:extLst>
          </p:cNvPr>
          <p:cNvSpPr/>
          <p:nvPr/>
        </p:nvSpPr>
        <p:spPr>
          <a:xfrm>
            <a:off x="8968748" y="4283119"/>
            <a:ext cx="2004231" cy="469641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Teamwork Among Existing Programs &amp; Coalitions </a:t>
            </a:r>
          </a:p>
        </p:txBody>
      </p:sp>
      <p:sp>
        <p:nvSpPr>
          <p:cNvPr id="220" name="Up Arrow 124">
            <a:extLst>
              <a:ext uri="{FF2B5EF4-FFF2-40B4-BE49-F238E27FC236}">
                <a16:creationId xmlns:a16="http://schemas.microsoft.com/office/drawing/2014/main" id="{C1CE8C02-8F33-4787-A849-26F8B405D8C4}"/>
              </a:ext>
            </a:extLst>
          </p:cNvPr>
          <p:cNvSpPr/>
          <p:nvPr/>
        </p:nvSpPr>
        <p:spPr>
          <a:xfrm>
            <a:off x="9168151" y="4097327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86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383" name="Rounded Rectangle 382"/>
          <p:cNvSpPr/>
          <p:nvPr/>
        </p:nvSpPr>
        <p:spPr>
          <a:xfrm>
            <a:off x="3261910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Youth to Improve Communication &amp; Prevention</a:t>
            </a:r>
          </a:p>
        </p:txBody>
      </p:sp>
      <p:sp>
        <p:nvSpPr>
          <p:cNvPr id="384" name="Rounded Rectangle 383"/>
          <p:cNvSpPr/>
          <p:nvPr/>
        </p:nvSpPr>
        <p:spPr>
          <a:xfrm>
            <a:off x="7547400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Healthcare Professionals to Address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  <p:sp>
        <p:nvSpPr>
          <p:cNvPr id="385" name="Rounded Rectangle 384"/>
          <p:cNvSpPr/>
          <p:nvPr/>
        </p:nvSpPr>
        <p:spPr>
          <a:xfrm>
            <a:off x="9689221" y="56095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386" name="Rounded Rectangle 385"/>
          <p:cNvSpPr/>
          <p:nvPr/>
        </p:nvSpPr>
        <p:spPr>
          <a:xfrm>
            <a:off x="540616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4871" y="542504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7" name="Up Arrow 126"/>
          <p:cNvSpPr/>
          <p:nvPr/>
        </p:nvSpPr>
        <p:spPr>
          <a:xfrm>
            <a:off x="4241229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8" name="Up Arrow 127"/>
          <p:cNvSpPr/>
          <p:nvPr/>
        </p:nvSpPr>
        <p:spPr>
          <a:xfrm>
            <a:off x="6322208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Up Arrow 128"/>
          <p:cNvSpPr/>
          <p:nvPr/>
        </p:nvSpPr>
        <p:spPr>
          <a:xfrm>
            <a:off x="8464616" y="542505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10606437" y="541740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5274791" y="883348"/>
            <a:ext cx="2249228" cy="602797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Harm Reduction Practices</a:t>
            </a:r>
          </a:p>
        </p:txBody>
      </p:sp>
      <p:cxnSp>
        <p:nvCxnSpPr>
          <p:cNvPr id="134" name="Straight Arrow Connector 133"/>
          <p:cNvCxnSpPr>
            <a:cxnSpLocks/>
          </p:cNvCxnSpPr>
          <p:nvPr/>
        </p:nvCxnSpPr>
        <p:spPr>
          <a:xfrm flipV="1">
            <a:off x="2336064" y="2540976"/>
            <a:ext cx="0" cy="27208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cxnSpLocks/>
          </p:cNvCxnSpPr>
          <p:nvPr/>
        </p:nvCxnSpPr>
        <p:spPr>
          <a:xfrm flipH="1" flipV="1">
            <a:off x="7569188" y="1239902"/>
            <a:ext cx="2713604" cy="78779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cxnSpLocks/>
          </p:cNvCxnSpPr>
          <p:nvPr/>
        </p:nvCxnSpPr>
        <p:spPr>
          <a:xfrm flipH="1" flipV="1">
            <a:off x="7569188" y="1383528"/>
            <a:ext cx="2488928" cy="155792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cxnSpLocks/>
          </p:cNvCxnSpPr>
          <p:nvPr/>
        </p:nvCxnSpPr>
        <p:spPr>
          <a:xfrm flipV="1">
            <a:off x="7084668" y="1487039"/>
            <a:ext cx="0" cy="129456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ounded Rectangle 163"/>
          <p:cNvSpPr/>
          <p:nvPr/>
        </p:nvSpPr>
        <p:spPr>
          <a:xfrm>
            <a:off x="5815219" y="2744199"/>
            <a:ext cx="1554480" cy="54864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Adopt Harm Reduction Practices in Prisons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1156322" y="3534840"/>
            <a:ext cx="1757098" cy="54864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Non-Prescription Access to Sterile Syringes through Pharmacies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3063313" y="3545506"/>
            <a:ext cx="1903327" cy="56975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Contaminated Needle Collection Programs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1169538" y="2793269"/>
            <a:ext cx="1463040" cy="54864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Access to Needle Exchanges</a:t>
            </a:r>
          </a:p>
        </p:txBody>
      </p:sp>
      <p:sp>
        <p:nvSpPr>
          <p:cNvPr id="187" name="Up Arrow 186"/>
          <p:cNvSpPr/>
          <p:nvPr/>
        </p:nvSpPr>
        <p:spPr>
          <a:xfrm>
            <a:off x="2769913" y="4387587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8" y="44844"/>
            <a:ext cx="3192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expand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harm reduction </a:t>
            </a:r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practices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0CBA8B8-35D6-4D0E-947D-69DCA9D24031}"/>
              </a:ext>
            </a:extLst>
          </p:cNvPr>
          <p:cNvCxnSpPr>
            <a:cxnSpLocks/>
          </p:cNvCxnSpPr>
          <p:nvPr/>
        </p:nvCxnSpPr>
        <p:spPr>
          <a:xfrm flipV="1">
            <a:off x="2700656" y="2573197"/>
            <a:ext cx="2437" cy="96164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343">
            <a:extLst>
              <a:ext uri="{FF2B5EF4-FFF2-40B4-BE49-F238E27FC236}">
                <a16:creationId xmlns:a16="http://schemas.microsoft.com/office/drawing/2014/main" id="{9CD8F9A7-A434-484A-9086-19FABF360483}"/>
              </a:ext>
            </a:extLst>
          </p:cNvPr>
          <p:cNvSpPr/>
          <p:nvPr/>
        </p:nvSpPr>
        <p:spPr>
          <a:xfrm>
            <a:off x="8851844" y="4586634"/>
            <a:ext cx="1736127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Adopt Key Legislative &amp; Policy Changes to Address the Opioid Crisis</a:t>
            </a:r>
          </a:p>
        </p:txBody>
      </p:sp>
      <p:sp>
        <p:nvSpPr>
          <p:cNvPr id="65" name="Up Arrow 186">
            <a:extLst>
              <a:ext uri="{FF2B5EF4-FFF2-40B4-BE49-F238E27FC236}">
                <a16:creationId xmlns:a16="http://schemas.microsoft.com/office/drawing/2014/main" id="{D3AE4558-8A6B-458B-951B-5B72D5BD8D24}"/>
              </a:ext>
            </a:extLst>
          </p:cNvPr>
          <p:cNvSpPr/>
          <p:nvPr/>
        </p:nvSpPr>
        <p:spPr>
          <a:xfrm>
            <a:off x="9601072" y="439718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6" name="Rounded Rectangle 346">
            <a:extLst>
              <a:ext uri="{FF2B5EF4-FFF2-40B4-BE49-F238E27FC236}">
                <a16:creationId xmlns:a16="http://schemas.microsoft.com/office/drawing/2014/main" id="{2CEE93C4-F0C1-423C-B404-49F85FC368DF}"/>
              </a:ext>
            </a:extLst>
          </p:cNvPr>
          <p:cNvSpPr/>
          <p:nvPr/>
        </p:nvSpPr>
        <p:spPr>
          <a:xfrm>
            <a:off x="5117966" y="4592152"/>
            <a:ext cx="2257947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Access to Optimized (MAT)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Medication-Assisted Treatment</a:t>
            </a:r>
          </a:p>
        </p:txBody>
      </p:sp>
      <p:sp>
        <p:nvSpPr>
          <p:cNvPr id="67" name="Up Arrow 186">
            <a:extLst>
              <a:ext uri="{FF2B5EF4-FFF2-40B4-BE49-F238E27FC236}">
                <a16:creationId xmlns:a16="http://schemas.microsoft.com/office/drawing/2014/main" id="{1C6E81E8-47AF-4030-9C56-80FF4251D253}"/>
              </a:ext>
            </a:extLst>
          </p:cNvPr>
          <p:cNvSpPr/>
          <p:nvPr/>
        </p:nvSpPr>
        <p:spPr>
          <a:xfrm>
            <a:off x="6158315" y="439080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BBDAD02-4002-4300-B187-A3E47B933BD7}"/>
              </a:ext>
            </a:extLst>
          </p:cNvPr>
          <p:cNvCxnSpPr>
            <a:cxnSpLocks/>
          </p:cNvCxnSpPr>
          <p:nvPr/>
        </p:nvCxnSpPr>
        <p:spPr>
          <a:xfrm flipH="1" flipV="1">
            <a:off x="3809996" y="2567794"/>
            <a:ext cx="15788" cy="23206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347">
            <a:extLst>
              <a:ext uri="{FF2B5EF4-FFF2-40B4-BE49-F238E27FC236}">
                <a16:creationId xmlns:a16="http://schemas.microsoft.com/office/drawing/2014/main" id="{55152449-8915-414C-AE7A-5DF5BC12528D}"/>
              </a:ext>
            </a:extLst>
          </p:cNvPr>
          <p:cNvSpPr/>
          <p:nvPr/>
        </p:nvSpPr>
        <p:spPr>
          <a:xfrm>
            <a:off x="1660152" y="4579010"/>
            <a:ext cx="2396771" cy="583069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Prioritize SUD Treatment over Incarceration</a:t>
            </a:r>
          </a:p>
        </p:txBody>
      </p:sp>
      <p:sp>
        <p:nvSpPr>
          <p:cNvPr id="55" name="Rounded Rectangle 307">
            <a:extLst>
              <a:ext uri="{FF2B5EF4-FFF2-40B4-BE49-F238E27FC236}">
                <a16:creationId xmlns:a16="http://schemas.microsoft.com/office/drawing/2014/main" id="{E53EF032-4529-416D-B406-DCB76E098DB8}"/>
              </a:ext>
            </a:extLst>
          </p:cNvPr>
          <p:cNvSpPr/>
          <p:nvPr/>
        </p:nvSpPr>
        <p:spPr>
          <a:xfrm>
            <a:off x="9915764" y="2027695"/>
            <a:ext cx="1647858" cy="548641"/>
          </a:xfrm>
          <a:prstGeom prst="roundRect">
            <a:avLst>
              <a:gd name="adj" fmla="val 18359"/>
            </a:avLst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Access to Treatments that Prevent Overdose Deaths</a:t>
            </a:r>
          </a:p>
        </p:txBody>
      </p:sp>
      <p:sp>
        <p:nvSpPr>
          <p:cNvPr id="59" name="Rounded Rectangle 173">
            <a:extLst>
              <a:ext uri="{FF2B5EF4-FFF2-40B4-BE49-F238E27FC236}">
                <a16:creationId xmlns:a16="http://schemas.microsoft.com/office/drawing/2014/main" id="{A5137052-4D92-4016-9A10-9DA3C2600D02}"/>
              </a:ext>
            </a:extLst>
          </p:cNvPr>
          <p:cNvSpPr/>
          <p:nvPr/>
        </p:nvSpPr>
        <p:spPr>
          <a:xfrm>
            <a:off x="3501271" y="2805793"/>
            <a:ext cx="1598197" cy="57361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and Improve Safe Injection Sites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44D24FA-59AC-4CD9-B8DC-4A45AB1D4406}"/>
              </a:ext>
            </a:extLst>
          </p:cNvPr>
          <p:cNvCxnSpPr>
            <a:cxnSpLocks/>
          </p:cNvCxnSpPr>
          <p:nvPr/>
        </p:nvCxnSpPr>
        <p:spPr>
          <a:xfrm flipV="1">
            <a:off x="3254790" y="2571893"/>
            <a:ext cx="1" cy="97317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170">
            <a:extLst>
              <a:ext uri="{FF2B5EF4-FFF2-40B4-BE49-F238E27FC236}">
                <a16:creationId xmlns:a16="http://schemas.microsoft.com/office/drawing/2014/main" id="{2E883B02-1FFE-42FA-AA1C-B40F21771AC8}"/>
              </a:ext>
            </a:extLst>
          </p:cNvPr>
          <p:cNvSpPr/>
          <p:nvPr/>
        </p:nvSpPr>
        <p:spPr>
          <a:xfrm>
            <a:off x="5172765" y="2027694"/>
            <a:ext cx="1765058" cy="52530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Screening for Infectious Disease among Opioid Users</a:t>
            </a:r>
          </a:p>
        </p:txBody>
      </p:sp>
      <p:sp>
        <p:nvSpPr>
          <p:cNvPr id="54" name="Rounded Rectangle 33">
            <a:extLst>
              <a:ext uri="{FF2B5EF4-FFF2-40B4-BE49-F238E27FC236}">
                <a16:creationId xmlns:a16="http://schemas.microsoft.com/office/drawing/2014/main" id="{CCCD5CB7-F704-419A-9A04-08EEE92BAECE}"/>
              </a:ext>
            </a:extLst>
          </p:cNvPr>
          <p:cNvSpPr/>
          <p:nvPr/>
        </p:nvSpPr>
        <p:spPr>
          <a:xfrm>
            <a:off x="2133884" y="2027695"/>
            <a:ext cx="2019874" cy="5132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Programs to Reduce Needle-Transmitted Diseases Among Opioid Users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BBDAD02-4002-4300-B187-A3E47B933BD7}"/>
              </a:ext>
            </a:extLst>
          </p:cNvPr>
          <p:cNvCxnSpPr>
            <a:cxnSpLocks/>
            <a:stCxn id="53" idx="0"/>
          </p:cNvCxnSpPr>
          <p:nvPr/>
        </p:nvCxnSpPr>
        <p:spPr>
          <a:xfrm flipV="1">
            <a:off x="6055294" y="1486145"/>
            <a:ext cx="22345" cy="54154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  <a:endCxn id="122" idx="1"/>
          </p:cNvCxnSpPr>
          <p:nvPr/>
        </p:nvCxnSpPr>
        <p:spPr>
          <a:xfrm flipV="1">
            <a:off x="3622089" y="1184747"/>
            <a:ext cx="1652702" cy="84294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9157334" y="2941451"/>
            <a:ext cx="2192904" cy="548641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Steps to Minimize Opioid Use During Pregnancy or Pregnancy During Opioid Use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F831DCF-E763-474D-8B50-4ADFD05DADBC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CCB6256-8FA6-4189-9490-5DBB60725D31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0C961F5-6B73-42B6-9D46-BB50C4239F1D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6575DEE7-54F0-40F8-9C51-E8297E90AE7F}"/>
              </a:ext>
            </a:extLst>
          </p:cNvPr>
          <p:cNvCxnSpPr>
            <a:cxnSpLocks/>
          </p:cNvCxnSpPr>
          <p:nvPr/>
        </p:nvCxnSpPr>
        <p:spPr>
          <a:xfrm flipV="1">
            <a:off x="4448440" y="1486146"/>
            <a:ext cx="957725" cy="1319647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ounded Rectangle 170">
            <a:extLst>
              <a:ext uri="{FF2B5EF4-FFF2-40B4-BE49-F238E27FC236}">
                <a16:creationId xmlns:a16="http://schemas.microsoft.com/office/drawing/2014/main" id="{3D6E80DE-5FEC-4F97-8E9B-088FF5BEC033}"/>
              </a:ext>
            </a:extLst>
          </p:cNvPr>
          <p:cNvSpPr/>
          <p:nvPr/>
        </p:nvSpPr>
        <p:spPr>
          <a:xfrm>
            <a:off x="7414868" y="2298808"/>
            <a:ext cx="1582793" cy="45211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Fentanyl Testing Options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7439CC32-79C0-4277-9637-43E0CA54AF45}"/>
              </a:ext>
            </a:extLst>
          </p:cNvPr>
          <p:cNvCxnSpPr>
            <a:cxnSpLocks/>
          </p:cNvCxnSpPr>
          <p:nvPr/>
        </p:nvCxnSpPr>
        <p:spPr>
          <a:xfrm flipH="1" flipV="1">
            <a:off x="7397491" y="1486146"/>
            <a:ext cx="529959" cy="81266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991F6FBB-41CA-4FDA-8E06-D976A90D62C9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8" name="Rectangle 97">
            <a:hlinkClick r:id="rId3" action="ppaction://hlinksldjump"/>
            <a:extLst>
              <a:ext uri="{FF2B5EF4-FFF2-40B4-BE49-F238E27FC236}">
                <a16:creationId xmlns:a16="http://schemas.microsoft.com/office/drawing/2014/main" id="{90730FF4-4D7B-41A6-9E17-9EBD55001DFC}"/>
              </a:ext>
            </a:extLst>
          </p:cNvPr>
          <p:cNvSpPr/>
          <p:nvPr/>
        </p:nvSpPr>
        <p:spPr>
          <a:xfrm rot="16200000">
            <a:off x="7485912" y="869517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3E75FDF-D997-4C5F-85EB-9C1A4F4DE2F2}"/>
              </a:ext>
            </a:extLst>
          </p:cNvPr>
          <p:cNvGrpSpPr/>
          <p:nvPr/>
        </p:nvGrpSpPr>
        <p:grpSpPr>
          <a:xfrm>
            <a:off x="7398087" y="805706"/>
            <a:ext cx="205965" cy="192024"/>
            <a:chOff x="4251250" y="3724099"/>
            <a:chExt cx="228600" cy="228600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B196793A-1B2F-4FE4-8DFA-7AE7BAF15E96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0C0D3843-532B-443E-975E-07735AF63436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04" name="Rectangle 103">
                <a:hlinkClick r:id="" action="ppaction://noaction"/>
                <a:extLst>
                  <a:ext uri="{FF2B5EF4-FFF2-40B4-BE49-F238E27FC236}">
                    <a16:creationId xmlns:a16="http://schemas.microsoft.com/office/drawing/2014/main" id="{5A9B54EE-12D4-4A71-946C-BCD73D8A2963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322DBC9C-0300-4387-8704-E5DB9260E17E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A963F33-7072-4207-B816-5AC5B25F133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>
            <a:hlinkClick r:id="rId4" action="ppaction://hlinksldjump"/>
          </p:cNvPr>
          <p:cNvSpPr/>
          <p:nvPr/>
        </p:nvSpPr>
        <p:spPr>
          <a:xfrm>
            <a:off x="7374139" y="787244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FD06C4A-7853-4CAF-9E95-3098081F13DA}"/>
              </a:ext>
            </a:extLst>
          </p:cNvPr>
          <p:cNvGrpSpPr/>
          <p:nvPr/>
        </p:nvGrpSpPr>
        <p:grpSpPr>
          <a:xfrm>
            <a:off x="11213699" y="3353592"/>
            <a:ext cx="205965" cy="192024"/>
            <a:chOff x="4251250" y="3724099"/>
            <a:chExt cx="228600" cy="228600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4135E255-B2B7-4CFC-A625-C8FF01CCF23A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9EDC5457-43A5-4AE2-A815-1FACF6B558B8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12" name="Rectangle 111">
                <a:hlinkClick r:id="" action="ppaction://noaction"/>
                <a:extLst>
                  <a:ext uri="{FF2B5EF4-FFF2-40B4-BE49-F238E27FC236}">
                    <a16:creationId xmlns:a16="http://schemas.microsoft.com/office/drawing/2014/main" id="{CAB16491-112E-4073-A819-9DD378124928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B502A472-6F3A-422A-B062-B1309462E4A1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B4637B44-4D91-4D66-BD49-07BCF675EADB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851E0F16-66D7-4ACD-B756-C8231987977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22E00931-C60E-470A-931C-FAE76CC640BE}"/>
              </a:ext>
            </a:extLst>
          </p:cNvPr>
          <p:cNvGrpSpPr/>
          <p:nvPr/>
        </p:nvGrpSpPr>
        <p:grpSpPr>
          <a:xfrm>
            <a:off x="11411177" y="2423909"/>
            <a:ext cx="205965" cy="192024"/>
            <a:chOff x="4251250" y="3724099"/>
            <a:chExt cx="228600" cy="2286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40D20AA-5358-4A84-BDC6-85BBAF9C8808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441DAD0-5A9D-4C95-AF50-2A8734CFB2EC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20" name="Rectangle 119">
                <a:hlinkClick r:id="" action="ppaction://noaction"/>
                <a:extLst>
                  <a:ext uri="{FF2B5EF4-FFF2-40B4-BE49-F238E27FC236}">
                    <a16:creationId xmlns:a16="http://schemas.microsoft.com/office/drawing/2014/main" id="{009B50C5-DB7B-41AA-B4FD-435E405D06E7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EC2391D-9679-4057-8D0D-6FA8C80F561C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74027E3D-E5D4-4F9C-B3C8-917908F42D88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7DDFA5CF-BB20-4D34-AAE9-CA831BA6D76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F62C17B-7425-49D3-9AAB-9D27C9729B95}"/>
              </a:ext>
            </a:extLst>
          </p:cNvPr>
          <p:cNvGrpSpPr/>
          <p:nvPr/>
        </p:nvGrpSpPr>
        <p:grpSpPr>
          <a:xfrm>
            <a:off x="7208903" y="4997347"/>
            <a:ext cx="205965" cy="192024"/>
            <a:chOff x="4251250" y="3724099"/>
            <a:chExt cx="228600" cy="228600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8D08C9C0-5F4E-4B25-9027-CA33D0AA72FD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0547D27F-C7FA-4CDD-8AAE-9A39355FF9F9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33" name="Rectangle 132">
                <a:hlinkClick r:id="" action="ppaction://noaction"/>
                <a:extLst>
                  <a:ext uri="{FF2B5EF4-FFF2-40B4-BE49-F238E27FC236}">
                    <a16:creationId xmlns:a16="http://schemas.microsoft.com/office/drawing/2014/main" id="{994DC602-46A3-4F1A-BC8A-F3EE3F0C6473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98496630-2DB3-424E-ABAC-31164CDDC4FD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2EE4EEA7-06E3-4F45-B180-34747EB27609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D34FCB44-C8C3-46AF-A272-E74B879D4EA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61FB3ED-07E9-4844-8732-617B8FD252C0}"/>
              </a:ext>
            </a:extLst>
          </p:cNvPr>
          <p:cNvGrpSpPr/>
          <p:nvPr/>
        </p:nvGrpSpPr>
        <p:grpSpPr>
          <a:xfrm>
            <a:off x="3882870" y="5007244"/>
            <a:ext cx="205965" cy="192024"/>
            <a:chOff x="4251250" y="3724099"/>
            <a:chExt cx="228600" cy="228600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7323280A-9520-4B8F-9F00-8C1796ABF438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C6833878-EE8E-4991-8749-E871D44ABD27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43" name="Rectangle 142">
                <a:hlinkClick r:id="" action="ppaction://noaction"/>
                <a:extLst>
                  <a:ext uri="{FF2B5EF4-FFF2-40B4-BE49-F238E27FC236}">
                    <a16:creationId xmlns:a16="http://schemas.microsoft.com/office/drawing/2014/main" id="{CDBD6744-7A7A-423D-A064-782D29C87849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7E37A13E-114C-4B98-AB7F-7E3EDD62D3B6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B916AC4C-6DD5-479E-B21E-3A8E2D3ECC7B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9D79C1FD-EDD0-48AE-9317-6D675931FC3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>
            <a:hlinkClick r:id="rId5" action="ppaction://hlinksldjump"/>
            <a:extLst>
              <a:ext uri="{FF2B5EF4-FFF2-40B4-BE49-F238E27FC236}">
                <a16:creationId xmlns:a16="http://schemas.microsoft.com/office/drawing/2014/main" id="{7CACC12D-797E-4C54-BF3D-6CE8D572CD81}"/>
              </a:ext>
            </a:extLst>
          </p:cNvPr>
          <p:cNvSpPr/>
          <p:nvPr/>
        </p:nvSpPr>
        <p:spPr>
          <a:xfrm>
            <a:off x="11397446" y="2403158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hlinkClick r:id="rId6" action="ppaction://hlinksldjump"/>
          </p:cNvPr>
          <p:cNvSpPr/>
          <p:nvPr/>
        </p:nvSpPr>
        <p:spPr>
          <a:xfrm>
            <a:off x="7195172" y="4968423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hlinkClick r:id="rId7" action="ppaction://hlinksldjump"/>
            <a:extLst>
              <a:ext uri="{FF2B5EF4-FFF2-40B4-BE49-F238E27FC236}">
                <a16:creationId xmlns:a16="http://schemas.microsoft.com/office/drawing/2014/main" id="{6ED9DDD8-6DEE-4C40-9A13-7DDDF479E1BD}"/>
              </a:ext>
            </a:extLst>
          </p:cNvPr>
          <p:cNvSpPr/>
          <p:nvPr/>
        </p:nvSpPr>
        <p:spPr>
          <a:xfrm>
            <a:off x="3859806" y="4975103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hlinkClick r:id="rId8" action="ppaction://hlinksldjump"/>
            <a:extLst>
              <a:ext uri="{FF2B5EF4-FFF2-40B4-BE49-F238E27FC236}">
                <a16:creationId xmlns:a16="http://schemas.microsoft.com/office/drawing/2014/main" id="{97FC84C9-9D85-42ED-8F68-F00E2C51C7E8}"/>
              </a:ext>
            </a:extLst>
          </p:cNvPr>
          <p:cNvSpPr/>
          <p:nvPr/>
        </p:nvSpPr>
        <p:spPr>
          <a:xfrm>
            <a:off x="11196190" y="3344361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CD3740F-BC9F-4B6C-857D-8231F0E7135F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28, December 2018</a:t>
            </a:r>
          </a:p>
        </p:txBody>
      </p:sp>
      <p:sp>
        <p:nvSpPr>
          <p:cNvPr id="89" name="Rounded Rectangle 42">
            <a:extLst>
              <a:ext uri="{FF2B5EF4-FFF2-40B4-BE49-F238E27FC236}">
                <a16:creationId xmlns:a16="http://schemas.microsoft.com/office/drawing/2014/main" id="{FBA64C18-4CC8-497A-B9F3-2F28EA8667B7}"/>
              </a:ext>
            </a:extLst>
          </p:cNvPr>
          <p:cNvSpPr/>
          <p:nvPr/>
        </p:nvSpPr>
        <p:spPr>
          <a:xfrm>
            <a:off x="6082162" y="3834359"/>
            <a:ext cx="2198238" cy="40880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Warm Handoffs from Harm Reduction to Treatment</a:t>
            </a:r>
          </a:p>
        </p:txBody>
      </p:sp>
    </p:spTree>
    <p:extLst>
      <p:ext uri="{BB962C8B-B14F-4D97-AF65-F5344CB8AC3E}">
        <p14:creationId xmlns:p14="http://schemas.microsoft.com/office/powerpoint/2010/main" val="3179663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385" name="Rounded Rectangle 384"/>
          <p:cNvSpPr/>
          <p:nvPr/>
        </p:nvSpPr>
        <p:spPr>
          <a:xfrm>
            <a:off x="9689221" y="56095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386" name="Rounded Rectangle 385"/>
          <p:cNvSpPr/>
          <p:nvPr/>
        </p:nvSpPr>
        <p:spPr>
          <a:xfrm>
            <a:off x="540616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4871" y="5429098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8" name="Up Arrow 127"/>
          <p:cNvSpPr/>
          <p:nvPr/>
        </p:nvSpPr>
        <p:spPr>
          <a:xfrm>
            <a:off x="6322208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10606437" y="541740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8" y="44844"/>
            <a:ext cx="4417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prioritize SUD treatment over incarceration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305467" y="886984"/>
            <a:ext cx="2304261" cy="602797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Prioritize SUD Treatment over Incarceration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444212" y="2813414"/>
            <a:ext cx="1969674" cy="52013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Programs Similar to the Angel Program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960425" y="2913182"/>
            <a:ext cx="1828800" cy="54752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Enhance Treatment &amp; Recovery Support During Incarceration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444212" y="2168059"/>
            <a:ext cx="1969674" cy="54096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Law Enforcement Assisted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Diversion Programs 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9531222" y="2875185"/>
            <a:ext cx="1821570" cy="54096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Support Recovery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During Parole</a:t>
            </a:r>
          </a:p>
        </p:txBody>
      </p:sp>
      <p:sp>
        <p:nvSpPr>
          <p:cNvPr id="36" name="Rounded Rectangle 97"/>
          <p:cNvSpPr/>
          <p:nvPr/>
        </p:nvSpPr>
        <p:spPr>
          <a:xfrm>
            <a:off x="4228822" y="2826277"/>
            <a:ext cx="1916667" cy="53596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Community Service Alternatives to Incarceration</a:t>
            </a:r>
          </a:p>
        </p:txBody>
      </p:sp>
      <p:sp>
        <p:nvSpPr>
          <p:cNvPr id="37" name="Rounded Rectangle 97"/>
          <p:cNvSpPr/>
          <p:nvPr/>
        </p:nvSpPr>
        <p:spPr>
          <a:xfrm>
            <a:off x="4233097" y="2173054"/>
            <a:ext cx="1912391" cy="53596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&amp; Enhance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Drug Courts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84364" y="1688972"/>
            <a:ext cx="10793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Helvetica" charset="0"/>
                <a:ea typeface="Helvetica" charset="0"/>
                <a:cs typeface="Helvetica" charset="0"/>
              </a:rPr>
              <a:t>Adjudication &amp; Sentencing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55133" y="1691578"/>
            <a:ext cx="10793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Helvetica" charset="0"/>
                <a:ea typeface="Helvetica" charset="0"/>
                <a:cs typeface="Helvetica" charset="0"/>
              </a:rPr>
              <a:t>Alternatives to Arrest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203094" y="1699197"/>
            <a:ext cx="13022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Helvetica" charset="0"/>
                <a:ea typeface="Helvetica" charset="0"/>
                <a:cs typeface="Helvetica" charset="0"/>
              </a:rPr>
              <a:t>During Incarceration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738826" y="1685014"/>
            <a:ext cx="13022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Helvetica" charset="0"/>
                <a:ea typeface="Helvetica" charset="0"/>
                <a:cs typeface="Helvetica" charset="0"/>
              </a:rPr>
              <a:t>Reintegration After Release</a:t>
            </a:r>
          </a:p>
        </p:txBody>
      </p:sp>
      <p:sp>
        <p:nvSpPr>
          <p:cNvPr id="42" name="Rounded Rectangle 97"/>
          <p:cNvSpPr/>
          <p:nvPr/>
        </p:nvSpPr>
        <p:spPr>
          <a:xfrm>
            <a:off x="6960425" y="2168059"/>
            <a:ext cx="1828800" cy="60279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Build Skills of People to Support Future Success</a:t>
            </a:r>
          </a:p>
        </p:txBody>
      </p:sp>
      <p:sp>
        <p:nvSpPr>
          <p:cNvPr id="43" name="Rounded Rectangle 56"/>
          <p:cNvSpPr/>
          <p:nvPr/>
        </p:nvSpPr>
        <p:spPr>
          <a:xfrm>
            <a:off x="9531222" y="2168059"/>
            <a:ext cx="1828800" cy="59794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Re-Entry After Incarceration for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People with SUDs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749626" y="4467623"/>
            <a:ext cx="2080733" cy="653569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&amp; Expand Screening &amp; Testing for Misuse</a:t>
            </a:r>
          </a:p>
        </p:txBody>
      </p:sp>
      <p:sp>
        <p:nvSpPr>
          <p:cNvPr id="47" name="Rectangle 46">
            <a:hlinkClick r:id="rId2" action="ppaction://hlinksldjump"/>
          </p:cNvPr>
          <p:cNvSpPr/>
          <p:nvPr/>
        </p:nvSpPr>
        <p:spPr>
          <a:xfrm rot="16200000">
            <a:off x="7525788" y="907277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8" name="Up Arrow 47"/>
          <p:cNvSpPr/>
          <p:nvPr/>
        </p:nvSpPr>
        <p:spPr>
          <a:xfrm>
            <a:off x="3701368" y="4274377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960425" y="3630319"/>
            <a:ext cx="1828800" cy="513673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the Use of MAT in Correctional Facilities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FF26D97-F59E-4BC1-A231-DCEC5300308B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6FAEE40-CDAF-4483-A9A9-6E44AEC233FE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12DC0DE-C63C-48A8-ABA4-DEC241A962CA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61" name="Rounded Rectangle 30">
            <a:extLst>
              <a:ext uri="{FF2B5EF4-FFF2-40B4-BE49-F238E27FC236}">
                <a16:creationId xmlns:a16="http://schemas.microsoft.com/office/drawing/2014/main" id="{0A775EBD-95E1-4911-B59B-2ADAB95A3C2F}"/>
              </a:ext>
            </a:extLst>
          </p:cNvPr>
          <p:cNvSpPr/>
          <p:nvPr/>
        </p:nvSpPr>
        <p:spPr>
          <a:xfrm>
            <a:off x="1445894" y="3460704"/>
            <a:ext cx="1969674" cy="52013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Crisis Intervention Teams to Handle OUD Calls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62E4ED-83CE-46D5-8717-981152C68948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4" name="Rectangle 43">
            <a:hlinkClick r:id="rId2" action="ppaction://hlinksldjump"/>
            <a:extLst>
              <a:ext uri="{FF2B5EF4-FFF2-40B4-BE49-F238E27FC236}">
                <a16:creationId xmlns:a16="http://schemas.microsoft.com/office/drawing/2014/main" id="{AFE6EEE7-5E0E-4B4E-85EF-A949DD162726}"/>
              </a:ext>
            </a:extLst>
          </p:cNvPr>
          <p:cNvSpPr/>
          <p:nvPr/>
        </p:nvSpPr>
        <p:spPr>
          <a:xfrm rot="16200000">
            <a:off x="7568745" y="895847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91EED90-8F68-48A2-BF22-76C193B08AE0}"/>
              </a:ext>
            </a:extLst>
          </p:cNvPr>
          <p:cNvGrpSpPr/>
          <p:nvPr/>
        </p:nvGrpSpPr>
        <p:grpSpPr>
          <a:xfrm>
            <a:off x="7480920" y="832036"/>
            <a:ext cx="205965" cy="192024"/>
            <a:chOff x="4251250" y="3724099"/>
            <a:chExt cx="228600" cy="228600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783073E-54C6-42E6-ABAE-F83F831441B3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25FCD8C-2F32-4DA6-8718-E14AE8352FCA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64" name="Rectangle 63">
                <a:hlinkClick r:id="" action="ppaction://noaction"/>
                <a:extLst>
                  <a:ext uri="{FF2B5EF4-FFF2-40B4-BE49-F238E27FC236}">
                    <a16:creationId xmlns:a16="http://schemas.microsoft.com/office/drawing/2014/main" id="{C5493F58-E84C-4B4D-A432-405CC64C07BF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52A8135-9AC4-46BA-A6EC-4CA8B4DD3988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A4D64A2-D18B-4261-95DC-9ADC151AF0F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>
            <a:hlinkClick r:id="rId4" action="ppaction://hlinksldjump"/>
          </p:cNvPr>
          <p:cNvSpPr/>
          <p:nvPr/>
        </p:nvSpPr>
        <p:spPr>
          <a:xfrm>
            <a:off x="7456972" y="817274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39A5AE3-D749-476E-86B9-FBD9806669B6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28, December 2018</a:t>
            </a:r>
          </a:p>
        </p:txBody>
      </p:sp>
      <p:sp>
        <p:nvSpPr>
          <p:cNvPr id="49" name="Rounded Rectangle 34">
            <a:extLst>
              <a:ext uri="{FF2B5EF4-FFF2-40B4-BE49-F238E27FC236}">
                <a16:creationId xmlns:a16="http://schemas.microsoft.com/office/drawing/2014/main" id="{7145535C-574C-4777-A09F-01B134CBFF38}"/>
              </a:ext>
            </a:extLst>
          </p:cNvPr>
          <p:cNvSpPr/>
          <p:nvPr/>
        </p:nvSpPr>
        <p:spPr>
          <a:xfrm>
            <a:off x="9531222" y="3567305"/>
            <a:ext cx="1821570" cy="54096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Minimize Post-Incarceration Overdoses</a:t>
            </a:r>
          </a:p>
        </p:txBody>
      </p:sp>
    </p:spTree>
    <p:extLst>
      <p:ext uri="{BB962C8B-B14F-4D97-AF65-F5344CB8AC3E}">
        <p14:creationId xmlns:p14="http://schemas.microsoft.com/office/powerpoint/2010/main" val="542723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383" name="Rounded Rectangle 382"/>
          <p:cNvSpPr/>
          <p:nvPr/>
        </p:nvSpPr>
        <p:spPr>
          <a:xfrm>
            <a:off x="3261910" y="5618470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Youth to Improve Communication &amp; Prevention</a:t>
            </a:r>
          </a:p>
        </p:txBody>
      </p:sp>
      <p:sp>
        <p:nvSpPr>
          <p:cNvPr id="384" name="Rounded Rectangle 383"/>
          <p:cNvSpPr/>
          <p:nvPr/>
        </p:nvSpPr>
        <p:spPr>
          <a:xfrm>
            <a:off x="7547400" y="5618470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Healthcare Professionals to Address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  <p:sp>
        <p:nvSpPr>
          <p:cNvPr id="385" name="Rounded Rectangle 384"/>
          <p:cNvSpPr/>
          <p:nvPr/>
        </p:nvSpPr>
        <p:spPr>
          <a:xfrm>
            <a:off x="9689221" y="5609570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7979" y="542504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7" name="Up Arrow 126"/>
          <p:cNvSpPr/>
          <p:nvPr/>
        </p:nvSpPr>
        <p:spPr>
          <a:xfrm>
            <a:off x="4241229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8" name="Up Arrow 127"/>
          <p:cNvSpPr/>
          <p:nvPr/>
        </p:nvSpPr>
        <p:spPr>
          <a:xfrm>
            <a:off x="6322208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Up Arrow 128"/>
          <p:cNvSpPr/>
          <p:nvPr/>
        </p:nvSpPr>
        <p:spPr>
          <a:xfrm>
            <a:off x="8464616" y="542505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10606437" y="541740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8" y="44844"/>
            <a:ext cx="5209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expand steps to minimize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opioid use during pregnancy</a:t>
            </a:r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 or pregnancy during opioid use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9730318" y="2561882"/>
            <a:ext cx="1857450" cy="59243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Improve Care for Babies Born Drug Dependent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5330362" y="1872345"/>
            <a:ext cx="1765933" cy="53932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Reduce Stigma for Pregnant Women with Opioid Addictions 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302544" y="1861019"/>
            <a:ext cx="1974513" cy="529843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Expand Motivational Interviewing for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Pregnant Women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328925" y="3063277"/>
            <a:ext cx="1765930" cy="45788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Expand SBIRT in Maternity Care Clinics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9231458" y="4684999"/>
            <a:ext cx="2246173" cy="49538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Enhance Collaboration among Medical, Behavioral &amp; Social Services for Mothers with SUDs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9733388" y="1847003"/>
            <a:ext cx="1851310" cy="54750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Improve Access to Recovery Coaches for Mothers of Babies with NAS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323512" y="1309856"/>
            <a:ext cx="1554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Open Sans Light" charset="0"/>
                <a:ea typeface="Open Sans Light" charset="0"/>
                <a:cs typeface="Open Sans Light" charset="0"/>
              </a:rPr>
              <a:t>Before Conception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148865" y="1548606"/>
            <a:ext cx="1079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Open Sans Light" charset="0"/>
                <a:ea typeface="Open Sans Light" charset="0"/>
                <a:cs typeface="Open Sans Light" charset="0"/>
              </a:rPr>
              <a:t>After Delivery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4907697" y="888820"/>
            <a:ext cx="2921528" cy="55860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Steps to Minimize Opioid Use During Pregnancy or Pregnancy During Opioid Use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5330365" y="3628846"/>
            <a:ext cx="1765930" cy="50550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Expand Access to MAT for Pregnant Women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5330362" y="2492361"/>
            <a:ext cx="1765931" cy="45788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Adopt Universal Screening for Pregnant Women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3240339" y="1864651"/>
            <a:ext cx="1649118" cy="570797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Increase Access to Contraception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3258579" y="3983362"/>
            <a:ext cx="1649118" cy="446619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Expand Preconception Motivational Interviewing </a:t>
            </a:r>
          </a:p>
        </p:txBody>
      </p:sp>
      <p:sp>
        <p:nvSpPr>
          <p:cNvPr id="83" name="Up Arrow 82"/>
          <p:cNvSpPr/>
          <p:nvPr/>
        </p:nvSpPr>
        <p:spPr>
          <a:xfrm>
            <a:off x="10219261" y="4460686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443662" y="4737501"/>
            <a:ext cx="2340627" cy="44625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Increase Awareness of the Risks </a:t>
            </a:r>
            <a:r>
              <a:rPr lang="en-US" sz="10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of Opioid Use &amp; NAS</a:t>
            </a:r>
            <a:endParaRPr lang="en-US" sz="10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7" name="Up Arrow 46"/>
          <p:cNvSpPr/>
          <p:nvPr/>
        </p:nvSpPr>
        <p:spPr>
          <a:xfrm>
            <a:off x="2475468" y="4545561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295960" y="3146617"/>
            <a:ext cx="1793668" cy="63589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Enhance Efforts to Get Women of Reproductive Age with OUDs into Treatment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288489" y="1872811"/>
            <a:ext cx="1793668" cy="55266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Reduce Opioid Prescriptions for Women of Reproductive Age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325765" y="2494436"/>
            <a:ext cx="1951292" cy="46977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Improve Safe Medication Options for Pregnant Women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310300" y="3049282"/>
            <a:ext cx="1951292" cy="50851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Expand Perinatal Treatment for Women with SUDs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240339" y="2517489"/>
            <a:ext cx="1649118" cy="795780"/>
          </a:xfrm>
          <a:prstGeom prst="roundRect">
            <a:avLst>
              <a:gd name="adj" fmla="val 13333"/>
            </a:avLst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Increase Access to Family Planning &amp; Preconception Care for Women who Use Opioids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EB9B1C7-2624-4A7D-88B2-DB6BFEEE051D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78DFE26-7C8A-4487-A6F9-8C29482AA8B5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7D620F-1CA6-4D53-988C-CB729D21D183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15A1417-3B48-4169-817B-D784FD40664E}"/>
              </a:ext>
            </a:extLst>
          </p:cNvPr>
          <p:cNvSpPr txBox="1"/>
          <p:nvPr/>
        </p:nvSpPr>
        <p:spPr>
          <a:xfrm>
            <a:off x="5807650" y="1525127"/>
            <a:ext cx="2478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Open Sans Light" charset="0"/>
                <a:ea typeface="Open Sans Light" charset="0"/>
                <a:cs typeface="Open Sans Light" charset="0"/>
              </a:rPr>
              <a:t>During Pregnancy</a:t>
            </a:r>
          </a:p>
        </p:txBody>
      </p:sp>
      <p:sp>
        <p:nvSpPr>
          <p:cNvPr id="67" name="Rounded Rectangle 43">
            <a:extLst>
              <a:ext uri="{FF2B5EF4-FFF2-40B4-BE49-F238E27FC236}">
                <a16:creationId xmlns:a16="http://schemas.microsoft.com/office/drawing/2014/main" id="{68088D8C-1148-486A-9943-017E16107A8D}"/>
              </a:ext>
            </a:extLst>
          </p:cNvPr>
          <p:cNvSpPr/>
          <p:nvPr/>
        </p:nvSpPr>
        <p:spPr>
          <a:xfrm>
            <a:off x="4059291" y="4737501"/>
            <a:ext cx="2478296" cy="44625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Shift from Punishment to Health Focus for Pregnant Women Misusing Opioids</a:t>
            </a:r>
          </a:p>
        </p:txBody>
      </p:sp>
      <p:sp>
        <p:nvSpPr>
          <p:cNvPr id="68" name="Up Arrow 46">
            <a:extLst>
              <a:ext uri="{FF2B5EF4-FFF2-40B4-BE49-F238E27FC236}">
                <a16:creationId xmlns:a16="http://schemas.microsoft.com/office/drawing/2014/main" id="{19F4F151-5455-4AAB-B30E-2AA68CD5B1CF}"/>
              </a:ext>
            </a:extLst>
          </p:cNvPr>
          <p:cNvSpPr/>
          <p:nvPr/>
        </p:nvSpPr>
        <p:spPr>
          <a:xfrm>
            <a:off x="5165269" y="4545561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9" name="Rounded Rectangle 52">
            <a:extLst>
              <a:ext uri="{FF2B5EF4-FFF2-40B4-BE49-F238E27FC236}">
                <a16:creationId xmlns:a16="http://schemas.microsoft.com/office/drawing/2014/main" id="{2FBD7E86-AE5A-4B14-BE20-B273F6D05057}"/>
              </a:ext>
            </a:extLst>
          </p:cNvPr>
          <p:cNvSpPr/>
          <p:nvPr/>
        </p:nvSpPr>
        <p:spPr>
          <a:xfrm>
            <a:off x="1293743" y="2485437"/>
            <a:ext cx="1793668" cy="59111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Taper off Opioids or MAT for Women of Reproductive Age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2C11491-BF7A-4A3A-8D0F-1E9C0B3CE61B}"/>
              </a:ext>
            </a:extLst>
          </p:cNvPr>
          <p:cNvSpPr txBox="1"/>
          <p:nvPr/>
        </p:nvSpPr>
        <p:spPr>
          <a:xfrm>
            <a:off x="1293743" y="1547988"/>
            <a:ext cx="1777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Open Sans Light" charset="0"/>
                <a:ea typeface="Open Sans Light" charset="0"/>
                <a:cs typeface="Open Sans Light" charset="0"/>
              </a:rPr>
              <a:t>Reduce Use of Opioids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14A8115-4F65-4F95-A528-020CB31CB418}"/>
              </a:ext>
            </a:extLst>
          </p:cNvPr>
          <p:cNvSpPr txBox="1"/>
          <p:nvPr/>
        </p:nvSpPr>
        <p:spPr>
          <a:xfrm>
            <a:off x="3207739" y="1547988"/>
            <a:ext cx="1649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Open Sans Light" charset="0"/>
                <a:ea typeface="Open Sans Light" charset="0"/>
                <a:cs typeface="Open Sans Light" charset="0"/>
              </a:rPr>
              <a:t>Reduce Pregnancies</a:t>
            </a:r>
          </a:p>
        </p:txBody>
      </p:sp>
      <p:sp>
        <p:nvSpPr>
          <p:cNvPr id="72" name="Rounded Rectangle 52">
            <a:extLst>
              <a:ext uri="{FF2B5EF4-FFF2-40B4-BE49-F238E27FC236}">
                <a16:creationId xmlns:a16="http://schemas.microsoft.com/office/drawing/2014/main" id="{E5BBD79C-CF9B-4E57-919A-2FB184526941}"/>
              </a:ext>
            </a:extLst>
          </p:cNvPr>
          <p:cNvSpPr/>
          <p:nvPr/>
        </p:nvSpPr>
        <p:spPr>
          <a:xfrm>
            <a:off x="1277456" y="3870367"/>
            <a:ext cx="1793668" cy="55546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Improve Mental Health Services for Women of Reproductive Age</a:t>
            </a:r>
          </a:p>
        </p:txBody>
      </p:sp>
      <p:sp>
        <p:nvSpPr>
          <p:cNvPr id="61" name="Rounded Rectangle 55">
            <a:extLst>
              <a:ext uri="{FF2B5EF4-FFF2-40B4-BE49-F238E27FC236}">
                <a16:creationId xmlns:a16="http://schemas.microsoft.com/office/drawing/2014/main" id="{9FE3BC38-08A9-49B1-9689-BBC7AD0CC1D6}"/>
              </a:ext>
            </a:extLst>
          </p:cNvPr>
          <p:cNvSpPr/>
          <p:nvPr/>
        </p:nvSpPr>
        <p:spPr>
          <a:xfrm>
            <a:off x="7310300" y="3681613"/>
            <a:ext cx="1951292" cy="446619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Improve Support for Accessing Prenatal Care for Women with SUDs</a:t>
            </a:r>
          </a:p>
        </p:txBody>
      </p:sp>
      <p:sp>
        <p:nvSpPr>
          <p:cNvPr id="73" name="Rounded Rectangle 43">
            <a:extLst>
              <a:ext uri="{FF2B5EF4-FFF2-40B4-BE49-F238E27FC236}">
                <a16:creationId xmlns:a16="http://schemas.microsoft.com/office/drawing/2014/main" id="{1E608279-D320-4448-9849-E60847883CC5}"/>
              </a:ext>
            </a:extLst>
          </p:cNvPr>
          <p:cNvSpPr/>
          <p:nvPr/>
        </p:nvSpPr>
        <p:spPr>
          <a:xfrm>
            <a:off x="6782466" y="4737501"/>
            <a:ext cx="2246173" cy="44625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Improve Awareness of Treatment, Recovery &amp; Support Services</a:t>
            </a:r>
          </a:p>
        </p:txBody>
      </p:sp>
      <p:sp>
        <p:nvSpPr>
          <p:cNvPr id="74" name="Up Arrow 46">
            <a:extLst>
              <a:ext uri="{FF2B5EF4-FFF2-40B4-BE49-F238E27FC236}">
                <a16:creationId xmlns:a16="http://schemas.microsoft.com/office/drawing/2014/main" id="{58C0AFCE-9A0C-49B1-87D9-C1EA6357E586}"/>
              </a:ext>
            </a:extLst>
          </p:cNvPr>
          <p:cNvSpPr/>
          <p:nvPr/>
        </p:nvSpPr>
        <p:spPr>
          <a:xfrm>
            <a:off x="7850351" y="4545561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3" name="Rounded Rectangle 79">
            <a:extLst>
              <a:ext uri="{FF2B5EF4-FFF2-40B4-BE49-F238E27FC236}">
                <a16:creationId xmlns:a16="http://schemas.microsoft.com/office/drawing/2014/main" id="{E107EC6F-5CA9-425E-B59B-01030E087D7A}"/>
              </a:ext>
            </a:extLst>
          </p:cNvPr>
          <p:cNvSpPr/>
          <p:nvPr/>
        </p:nvSpPr>
        <p:spPr>
          <a:xfrm>
            <a:off x="3240339" y="3382983"/>
            <a:ext cx="1667358" cy="52267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Improve Identification of Women At Risk of having a NAS Baby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CF528FA-0A01-4448-9CEB-CBFC73845EC4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5" name="Rectangle 74">
            <a:hlinkClick r:id="rId3" action="ppaction://hlinksldjump"/>
            <a:extLst>
              <a:ext uri="{FF2B5EF4-FFF2-40B4-BE49-F238E27FC236}">
                <a16:creationId xmlns:a16="http://schemas.microsoft.com/office/drawing/2014/main" id="{6420CD37-6CEF-4631-A740-A24F84069CF1}"/>
              </a:ext>
            </a:extLst>
          </p:cNvPr>
          <p:cNvSpPr/>
          <p:nvPr/>
        </p:nvSpPr>
        <p:spPr>
          <a:xfrm rot="16200000">
            <a:off x="7776812" y="900922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8E48256-5569-4CB9-A2E9-0D28C40FCBFB}"/>
              </a:ext>
            </a:extLst>
          </p:cNvPr>
          <p:cNvGrpSpPr/>
          <p:nvPr/>
        </p:nvGrpSpPr>
        <p:grpSpPr>
          <a:xfrm>
            <a:off x="7688987" y="837111"/>
            <a:ext cx="205965" cy="192024"/>
            <a:chOff x="4251250" y="3724099"/>
            <a:chExt cx="228600" cy="228600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D6D2227C-8987-4BA3-A394-7C688074089F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141BEE0E-F91A-46F6-8A16-8AE2E61089A5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88" name="Rectangle 87">
                <a:hlinkClick r:id="" action="ppaction://noaction"/>
                <a:extLst>
                  <a:ext uri="{FF2B5EF4-FFF2-40B4-BE49-F238E27FC236}">
                    <a16:creationId xmlns:a16="http://schemas.microsoft.com/office/drawing/2014/main" id="{722F86BF-6769-4BA3-9B9C-36F652716AD8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C5433ED-F738-4F95-99D0-820F3F931A84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021B9ED-E22B-4CA7-8752-704E62CECC3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>
            <a:hlinkClick r:id="rId3" action="ppaction://hlinksldjump"/>
          </p:cNvPr>
          <p:cNvSpPr/>
          <p:nvPr/>
        </p:nvSpPr>
        <p:spPr>
          <a:xfrm>
            <a:off x="7661527" y="837111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6C68D54-6599-47F1-A411-3A588E7DB276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28, December 2018</a:t>
            </a:r>
          </a:p>
        </p:txBody>
      </p:sp>
      <p:sp>
        <p:nvSpPr>
          <p:cNvPr id="89" name="Rounded Rectangle 43">
            <a:extLst>
              <a:ext uri="{FF2B5EF4-FFF2-40B4-BE49-F238E27FC236}">
                <a16:creationId xmlns:a16="http://schemas.microsoft.com/office/drawing/2014/main" id="{40FE3D09-C33F-4C21-97F6-061389162DF5}"/>
              </a:ext>
            </a:extLst>
          </p:cNvPr>
          <p:cNvSpPr/>
          <p:nvPr/>
        </p:nvSpPr>
        <p:spPr>
          <a:xfrm>
            <a:off x="5416982" y="5618470"/>
            <a:ext cx="1926201" cy="603749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Improve Identification &amp; Data Collection for NAS</a:t>
            </a:r>
          </a:p>
        </p:txBody>
      </p:sp>
    </p:spTree>
    <p:extLst>
      <p:ext uri="{BB962C8B-B14F-4D97-AF65-F5344CB8AC3E}">
        <p14:creationId xmlns:p14="http://schemas.microsoft.com/office/powerpoint/2010/main" val="2017335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4871" y="542653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9" y="44844"/>
            <a:ext cx="296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become a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Trauma Informed Community</a:t>
            </a:r>
            <a:endParaRPr lang="en-US" spc="30" dirty="0">
              <a:solidFill>
                <a:srgbClr val="343359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cxnSp>
        <p:nvCxnSpPr>
          <p:cNvPr id="23" name="Straight Arrow Connector 22"/>
          <p:cNvCxnSpPr>
            <a:cxnSpLocks/>
            <a:stCxn id="31" idx="0"/>
            <a:endCxn id="29" idx="1"/>
          </p:cNvCxnSpPr>
          <p:nvPr/>
        </p:nvCxnSpPr>
        <p:spPr>
          <a:xfrm flipV="1">
            <a:off x="2167256" y="1200290"/>
            <a:ext cx="3120362" cy="1171687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42" idx="0"/>
          </p:cNvCxnSpPr>
          <p:nvPr/>
        </p:nvCxnSpPr>
        <p:spPr>
          <a:xfrm flipV="1">
            <a:off x="4157239" y="1533914"/>
            <a:ext cx="1400069" cy="84113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 flipV="1">
            <a:off x="5063956" y="1533915"/>
            <a:ext cx="711668" cy="192246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</p:cNvCxnSpPr>
          <p:nvPr/>
        </p:nvCxnSpPr>
        <p:spPr>
          <a:xfrm flipH="1" flipV="1">
            <a:off x="7454942" y="1378795"/>
            <a:ext cx="2854781" cy="105230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stCxn id="33" idx="0"/>
          </p:cNvCxnSpPr>
          <p:nvPr/>
        </p:nvCxnSpPr>
        <p:spPr>
          <a:xfrm flipH="1" flipV="1">
            <a:off x="6352732" y="1473816"/>
            <a:ext cx="22138" cy="90815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  <a:stCxn id="34" idx="0"/>
          </p:cNvCxnSpPr>
          <p:nvPr/>
        </p:nvCxnSpPr>
        <p:spPr>
          <a:xfrm flipH="1" flipV="1">
            <a:off x="6976706" y="1501688"/>
            <a:ext cx="581508" cy="195469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287618" y="898891"/>
            <a:ext cx="2182563" cy="602797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Become a Trauma-Informed </a:t>
            </a:r>
            <a:b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</a:br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Community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554332" y="2384182"/>
            <a:ext cx="1645920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Trauma-Informed Practices in Schools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344296" y="2371977"/>
            <a:ext cx="1645920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Understanding of NEAR, Toxic Stress &amp; Trauma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094922" y="3429000"/>
            <a:ext cx="1925126" cy="60518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Trauma-Informed Practices in Law Enforcement &amp; Corrections </a:t>
            </a:r>
          </a:p>
        </p:txBody>
      </p:sp>
      <p:sp>
        <p:nvSpPr>
          <p:cNvPr id="33" name="Rounded Rectangle 97"/>
          <p:cNvSpPr/>
          <p:nvPr/>
        </p:nvSpPr>
        <p:spPr>
          <a:xfrm>
            <a:off x="5551910" y="2381972"/>
            <a:ext cx="1645920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Positive Adult-Child Relationships</a:t>
            </a:r>
          </a:p>
        </p:txBody>
      </p:sp>
      <p:sp>
        <p:nvSpPr>
          <p:cNvPr id="34" name="Rounded Rectangle 84"/>
          <p:cNvSpPr/>
          <p:nvPr/>
        </p:nvSpPr>
        <p:spPr>
          <a:xfrm>
            <a:off x="6735254" y="3456382"/>
            <a:ext cx="1645920" cy="57780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Improve Built Environments for Pro-Social Activities</a:t>
            </a:r>
          </a:p>
        </p:txBody>
      </p:sp>
      <p:sp>
        <p:nvSpPr>
          <p:cNvPr id="35" name="Rounded Rectangle 97"/>
          <p:cNvSpPr/>
          <p:nvPr/>
        </p:nvSpPr>
        <p:spPr>
          <a:xfrm>
            <a:off x="9391815" y="2384182"/>
            <a:ext cx="1977697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Human Resources Adoption of  Trauma-Informed Practices &amp; Policies</a:t>
            </a:r>
          </a:p>
        </p:txBody>
      </p:sp>
      <p:sp>
        <p:nvSpPr>
          <p:cNvPr id="42" name="Rounded Rectangle 97"/>
          <p:cNvSpPr/>
          <p:nvPr/>
        </p:nvSpPr>
        <p:spPr>
          <a:xfrm>
            <a:off x="3334279" y="2375044"/>
            <a:ext cx="1645920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Enhance Support for Families of People with SUDs</a:t>
            </a:r>
          </a:p>
        </p:txBody>
      </p:sp>
      <p:cxnSp>
        <p:nvCxnSpPr>
          <p:cNvPr id="43" name="Straight Arrow Connector 42"/>
          <p:cNvCxnSpPr>
            <a:cxnSpLocks/>
          </p:cNvCxnSpPr>
          <p:nvPr/>
        </p:nvCxnSpPr>
        <p:spPr>
          <a:xfrm flipH="1" flipV="1">
            <a:off x="7417846" y="1492097"/>
            <a:ext cx="781991" cy="93338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D4155D87-F8D0-413C-9A3C-F01DBF3DBD5E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91454C-CB7A-4AF6-B7F5-5F308CCAE202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CDC899-0571-422F-874C-2A5A9A7654F2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49" name="Rounded Rectangle 385">
            <a:extLst>
              <a:ext uri="{FF2B5EF4-FFF2-40B4-BE49-F238E27FC236}">
                <a16:creationId xmlns:a16="http://schemas.microsoft.com/office/drawing/2014/main" id="{2F5333AE-C27D-4A4C-B8FC-2231122A3D24}"/>
              </a:ext>
            </a:extLst>
          </p:cNvPr>
          <p:cNvSpPr/>
          <p:nvPr/>
        </p:nvSpPr>
        <p:spPr>
          <a:xfrm>
            <a:off x="540616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50" name="Up Arrow 127">
            <a:extLst>
              <a:ext uri="{FF2B5EF4-FFF2-40B4-BE49-F238E27FC236}">
                <a16:creationId xmlns:a16="http://schemas.microsoft.com/office/drawing/2014/main" id="{D7E77D79-7B33-42F8-971D-1F1042D91275}"/>
              </a:ext>
            </a:extLst>
          </p:cNvPr>
          <p:cNvSpPr/>
          <p:nvPr/>
        </p:nvSpPr>
        <p:spPr>
          <a:xfrm>
            <a:off x="6322208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5366D9E-D77E-49D4-9D9A-9D2D86D441C7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7" name="Rectangle 36">
            <a:hlinkClick r:id="rId3" action="ppaction://hlinksldjump"/>
            <a:extLst>
              <a:ext uri="{FF2B5EF4-FFF2-40B4-BE49-F238E27FC236}">
                <a16:creationId xmlns:a16="http://schemas.microsoft.com/office/drawing/2014/main" id="{C55C234E-1B88-428D-96C9-A3BD579CF4AD}"/>
              </a:ext>
            </a:extLst>
          </p:cNvPr>
          <p:cNvSpPr/>
          <p:nvPr/>
        </p:nvSpPr>
        <p:spPr>
          <a:xfrm rot="16200000">
            <a:off x="7429198" y="900922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4AA7712-C22E-4379-B500-0AC268A3C4E1}"/>
              </a:ext>
            </a:extLst>
          </p:cNvPr>
          <p:cNvGrpSpPr/>
          <p:nvPr/>
        </p:nvGrpSpPr>
        <p:grpSpPr>
          <a:xfrm>
            <a:off x="7341373" y="837111"/>
            <a:ext cx="205965" cy="192024"/>
            <a:chOff x="4251250" y="3724099"/>
            <a:chExt cx="228600" cy="2286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29065A2-3B44-470E-A946-D367913A0B67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BC9E596-B4FE-4FEA-87FC-EDEF018D831F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55" name="Rectangle 54">
                <a:hlinkClick r:id="" action="ppaction://noaction"/>
                <a:extLst>
                  <a:ext uri="{FF2B5EF4-FFF2-40B4-BE49-F238E27FC236}">
                    <a16:creationId xmlns:a16="http://schemas.microsoft.com/office/drawing/2014/main" id="{C708ABA8-04E0-4590-8798-00B83A725D1F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F31914A-DDAD-4EB0-AB37-CF26C50A439D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4335040-2E65-4086-80F7-5DFF9E4B2E2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hlinkClick r:id="rId4" action="ppaction://hlinksldjump"/>
          </p:cNvPr>
          <p:cNvSpPr/>
          <p:nvPr/>
        </p:nvSpPr>
        <p:spPr>
          <a:xfrm>
            <a:off x="7309678" y="818244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2B344A3-F57B-408B-A325-7A1D78CD7E13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28, December 2018</a:t>
            </a:r>
          </a:p>
        </p:txBody>
      </p:sp>
    </p:spTree>
    <p:extLst>
      <p:ext uri="{BB962C8B-B14F-4D97-AF65-F5344CB8AC3E}">
        <p14:creationId xmlns:p14="http://schemas.microsoft.com/office/powerpoint/2010/main" val="1825389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4871" y="542653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287618" y="898891"/>
            <a:ext cx="2182563" cy="602797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Access to Overdose Reversal Medications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330932" y="2371978"/>
            <a:ext cx="2499057" cy="46623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First Responder Access to Naloxone</a:t>
            </a:r>
          </a:p>
        </p:txBody>
      </p:sp>
      <p:sp>
        <p:nvSpPr>
          <p:cNvPr id="42" name="Rounded Rectangle 97"/>
          <p:cNvSpPr/>
          <p:nvPr/>
        </p:nvSpPr>
        <p:spPr>
          <a:xfrm>
            <a:off x="4124607" y="2375044"/>
            <a:ext cx="2499057" cy="46316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Distribute Naloxone with Prescriptions for High-Risk Patients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4155D87-F8D0-413C-9A3C-F01DBF3DBD5E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91454C-CB7A-4AF6-B7F5-5F308CCAE202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CDC899-0571-422F-874C-2A5A9A7654F2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49" name="Rounded Rectangle 385">
            <a:extLst>
              <a:ext uri="{FF2B5EF4-FFF2-40B4-BE49-F238E27FC236}">
                <a16:creationId xmlns:a16="http://schemas.microsoft.com/office/drawing/2014/main" id="{2F5333AE-C27D-4A4C-B8FC-2231122A3D24}"/>
              </a:ext>
            </a:extLst>
          </p:cNvPr>
          <p:cNvSpPr/>
          <p:nvPr/>
        </p:nvSpPr>
        <p:spPr>
          <a:xfrm>
            <a:off x="540616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50" name="Up Arrow 127">
            <a:extLst>
              <a:ext uri="{FF2B5EF4-FFF2-40B4-BE49-F238E27FC236}">
                <a16:creationId xmlns:a16="http://schemas.microsoft.com/office/drawing/2014/main" id="{D7E77D79-7B33-42F8-971D-1F1042D91275}"/>
              </a:ext>
            </a:extLst>
          </p:cNvPr>
          <p:cNvSpPr/>
          <p:nvPr/>
        </p:nvSpPr>
        <p:spPr>
          <a:xfrm>
            <a:off x="6322208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A9F12-B97E-40C3-84FF-BE5F5F8ABE16}"/>
              </a:ext>
            </a:extLst>
          </p:cNvPr>
          <p:cNvSpPr txBox="1"/>
          <p:nvPr/>
        </p:nvSpPr>
        <p:spPr>
          <a:xfrm>
            <a:off x="2915165" y="1837533"/>
            <a:ext cx="2439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Expand Access to Naloxone</a:t>
            </a:r>
          </a:p>
        </p:txBody>
      </p:sp>
      <p:sp>
        <p:nvSpPr>
          <p:cNvPr id="51" name="Rounded Rectangle 30">
            <a:extLst>
              <a:ext uri="{FF2B5EF4-FFF2-40B4-BE49-F238E27FC236}">
                <a16:creationId xmlns:a16="http://schemas.microsoft.com/office/drawing/2014/main" id="{3791CADA-A7B1-4B6D-AC3B-C373C03F3827}"/>
              </a:ext>
            </a:extLst>
          </p:cNvPr>
          <p:cNvSpPr/>
          <p:nvPr/>
        </p:nvSpPr>
        <p:spPr>
          <a:xfrm>
            <a:off x="1320564" y="3026307"/>
            <a:ext cx="2499057" cy="46623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Access to Naloxone Kits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8DCF09D-2277-4A48-8AA7-AEBBBDB9D762}"/>
              </a:ext>
            </a:extLst>
          </p:cNvPr>
          <p:cNvSpPr txBox="1"/>
          <p:nvPr/>
        </p:nvSpPr>
        <p:spPr>
          <a:xfrm>
            <a:off x="8057190" y="1837533"/>
            <a:ext cx="2439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Increase Training on Naloxone</a:t>
            </a:r>
          </a:p>
        </p:txBody>
      </p:sp>
      <p:sp>
        <p:nvSpPr>
          <p:cNvPr id="53" name="Rounded Rectangle 30">
            <a:extLst>
              <a:ext uri="{FF2B5EF4-FFF2-40B4-BE49-F238E27FC236}">
                <a16:creationId xmlns:a16="http://schemas.microsoft.com/office/drawing/2014/main" id="{F78F2561-9159-40D0-A999-E7AD69B38EAC}"/>
              </a:ext>
            </a:extLst>
          </p:cNvPr>
          <p:cNvSpPr/>
          <p:nvPr/>
        </p:nvSpPr>
        <p:spPr>
          <a:xfrm>
            <a:off x="4133210" y="3026307"/>
            <a:ext cx="2499057" cy="46623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Standing Orders for Naloxone</a:t>
            </a:r>
          </a:p>
        </p:txBody>
      </p:sp>
      <p:sp>
        <p:nvSpPr>
          <p:cNvPr id="56" name="Rounded Rectangle 97">
            <a:extLst>
              <a:ext uri="{FF2B5EF4-FFF2-40B4-BE49-F238E27FC236}">
                <a16:creationId xmlns:a16="http://schemas.microsoft.com/office/drawing/2014/main" id="{2EA63E92-0B0D-4CA0-B82E-4BD6CF0A2BC1}"/>
              </a:ext>
            </a:extLst>
          </p:cNvPr>
          <p:cNvSpPr/>
          <p:nvPr/>
        </p:nvSpPr>
        <p:spPr>
          <a:xfrm>
            <a:off x="7765047" y="2375044"/>
            <a:ext cx="2499057" cy="46316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Public Awareness on the Value of Naloxone</a:t>
            </a:r>
          </a:p>
        </p:txBody>
      </p:sp>
      <p:sp>
        <p:nvSpPr>
          <p:cNvPr id="57" name="Rounded Rectangle 30">
            <a:extLst>
              <a:ext uri="{FF2B5EF4-FFF2-40B4-BE49-F238E27FC236}">
                <a16:creationId xmlns:a16="http://schemas.microsoft.com/office/drawing/2014/main" id="{55174682-29D3-4FD9-A68F-6D5CEB321982}"/>
              </a:ext>
            </a:extLst>
          </p:cNvPr>
          <p:cNvSpPr/>
          <p:nvPr/>
        </p:nvSpPr>
        <p:spPr>
          <a:xfrm>
            <a:off x="7773650" y="3026307"/>
            <a:ext cx="2499057" cy="46623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Training of Citizens to Administer Naloxone</a:t>
            </a:r>
          </a:p>
        </p:txBody>
      </p:sp>
      <p:sp>
        <p:nvSpPr>
          <p:cNvPr id="58" name="Rounded Rectangle 30">
            <a:extLst>
              <a:ext uri="{FF2B5EF4-FFF2-40B4-BE49-F238E27FC236}">
                <a16:creationId xmlns:a16="http://schemas.microsoft.com/office/drawing/2014/main" id="{F4F9177E-2860-4325-94C3-685BD3517A0D}"/>
              </a:ext>
            </a:extLst>
          </p:cNvPr>
          <p:cNvSpPr/>
          <p:nvPr/>
        </p:nvSpPr>
        <p:spPr>
          <a:xfrm>
            <a:off x="7765047" y="3717913"/>
            <a:ext cx="2499057" cy="46623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Professional Training on Administering Naloxone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FF3D63-3EEF-463B-85A8-9418FF3FFAFE}"/>
              </a:ext>
            </a:extLst>
          </p:cNvPr>
          <p:cNvSpPr txBox="1"/>
          <p:nvPr/>
        </p:nvSpPr>
        <p:spPr>
          <a:xfrm>
            <a:off x="5031635" y="220356"/>
            <a:ext cx="586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increase access to overdose reversal medications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F9C0DF-3A0C-4C8A-B894-E08EF6F03C82}"/>
              </a:ext>
            </a:extLst>
          </p:cNvPr>
          <p:cNvSpPr txBox="1"/>
          <p:nvPr/>
        </p:nvSpPr>
        <p:spPr>
          <a:xfrm>
            <a:off x="2580461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5E97FA8-B281-4353-8717-558265C56BCB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2" name="Rectangle 31">
            <a:hlinkClick r:id="rId3" action="ppaction://hlinksldjump"/>
            <a:extLst>
              <a:ext uri="{FF2B5EF4-FFF2-40B4-BE49-F238E27FC236}">
                <a16:creationId xmlns:a16="http://schemas.microsoft.com/office/drawing/2014/main" id="{FE04FF16-AC90-48E1-9BE4-7E46E4987A70}"/>
              </a:ext>
            </a:extLst>
          </p:cNvPr>
          <p:cNvSpPr/>
          <p:nvPr/>
        </p:nvSpPr>
        <p:spPr>
          <a:xfrm rot="16200000">
            <a:off x="7420652" y="892303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550F34A-5A1F-4AA5-BB12-45CC5E74D05D}"/>
              </a:ext>
            </a:extLst>
          </p:cNvPr>
          <p:cNvGrpSpPr/>
          <p:nvPr/>
        </p:nvGrpSpPr>
        <p:grpSpPr>
          <a:xfrm>
            <a:off x="7332827" y="828492"/>
            <a:ext cx="205965" cy="192024"/>
            <a:chOff x="4251250" y="3724099"/>
            <a:chExt cx="228600" cy="22860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52DCC1E-1561-42AA-81DE-B370DCC171B0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F800D9BF-CB81-4789-948A-6C7FABF3DF1E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60" name="Rectangle 59">
                <a:hlinkClick r:id="" action="ppaction://noaction"/>
                <a:extLst>
                  <a:ext uri="{FF2B5EF4-FFF2-40B4-BE49-F238E27FC236}">
                    <a16:creationId xmlns:a16="http://schemas.microsoft.com/office/drawing/2014/main" id="{87834711-AF23-4CC5-8CD6-756224799B08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DF6B6CB-4E65-4617-BE85-E49E0D3E62C9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26617A1-12F1-4C58-91CE-97FD10EF97D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hlinkClick r:id="rId3" action="ppaction://hlinksldjump"/>
          </p:cNvPr>
          <p:cNvSpPr/>
          <p:nvPr/>
        </p:nvSpPr>
        <p:spPr>
          <a:xfrm>
            <a:off x="7324438" y="827513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7F4A01-C826-45D8-8BC2-77C227DD99F6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28, December 2018</a:t>
            </a:r>
          </a:p>
        </p:txBody>
      </p:sp>
    </p:spTree>
    <p:extLst>
      <p:ext uri="{BB962C8B-B14F-4D97-AF65-F5344CB8AC3E}">
        <p14:creationId xmlns:p14="http://schemas.microsoft.com/office/powerpoint/2010/main" val="3705502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4871" y="542653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649195" y="220356"/>
            <a:ext cx="643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Increase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Access to Non-Pharma Therapies for Pain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243013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287618" y="898891"/>
            <a:ext cx="2182563" cy="602797"/>
          </a:xfrm>
          <a:prstGeom prst="roundRect">
            <a:avLst/>
          </a:prstGeom>
          <a:solidFill>
            <a:srgbClr val="FFD4CC"/>
          </a:solidFill>
          <a:ln w="12700"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Use of Non-Pharma Therapies to Treat Pain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4155D87-F8D0-413C-9A3C-F01DBF3DBD5E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91454C-CB7A-4AF6-B7F5-5F308CCAE202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CDC899-0571-422F-874C-2A5A9A7654F2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54" name="Rounded Rectangle 30">
            <a:extLst>
              <a:ext uri="{FF2B5EF4-FFF2-40B4-BE49-F238E27FC236}">
                <a16:creationId xmlns:a16="http://schemas.microsoft.com/office/drawing/2014/main" id="{4954685E-75E1-4219-933E-B5EEB83C64D5}"/>
              </a:ext>
            </a:extLst>
          </p:cNvPr>
          <p:cNvSpPr/>
          <p:nvPr/>
        </p:nvSpPr>
        <p:spPr>
          <a:xfrm>
            <a:off x="1110893" y="2150025"/>
            <a:ext cx="1624723" cy="58124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Employer Support for Addressing Pain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A02D4ED-E80C-465E-97A6-B489CEA5A0F7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2580461" y="1200290"/>
            <a:ext cx="2707157" cy="941295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2F20946-040E-401B-956A-7B4F314F1E9A}"/>
              </a:ext>
            </a:extLst>
          </p:cNvPr>
          <p:cNvCxnSpPr>
            <a:cxnSpLocks/>
          </p:cNvCxnSpPr>
          <p:nvPr/>
        </p:nvCxnSpPr>
        <p:spPr>
          <a:xfrm flipV="1">
            <a:off x="4375936" y="1495927"/>
            <a:ext cx="988359" cy="64600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6FBE661-B1E0-4657-A7C9-ED0AFDF2817D}"/>
              </a:ext>
            </a:extLst>
          </p:cNvPr>
          <p:cNvCxnSpPr>
            <a:cxnSpLocks/>
          </p:cNvCxnSpPr>
          <p:nvPr/>
        </p:nvCxnSpPr>
        <p:spPr>
          <a:xfrm flipV="1">
            <a:off x="5483424" y="1511052"/>
            <a:ext cx="41001" cy="63897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73B7F97-37EF-4C24-94EB-E63917131A65}"/>
              </a:ext>
            </a:extLst>
          </p:cNvPr>
          <p:cNvCxnSpPr>
            <a:cxnSpLocks/>
          </p:cNvCxnSpPr>
          <p:nvPr/>
        </p:nvCxnSpPr>
        <p:spPr>
          <a:xfrm flipH="1" flipV="1">
            <a:off x="7078203" y="1507032"/>
            <a:ext cx="158554" cy="62757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4D7229D-5A2C-438F-86EB-1A29F4BA3F51}"/>
              </a:ext>
            </a:extLst>
          </p:cNvPr>
          <p:cNvCxnSpPr>
            <a:cxnSpLocks/>
          </p:cNvCxnSpPr>
          <p:nvPr/>
        </p:nvCxnSpPr>
        <p:spPr>
          <a:xfrm flipH="1" flipV="1">
            <a:off x="7479259" y="1435863"/>
            <a:ext cx="1089621" cy="69874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384">
            <a:extLst>
              <a:ext uri="{FF2B5EF4-FFF2-40B4-BE49-F238E27FC236}">
                <a16:creationId xmlns:a16="http://schemas.microsoft.com/office/drawing/2014/main" id="{DB1DDC92-3FD7-4771-9CF9-4DC9CC0B99B4}"/>
              </a:ext>
            </a:extLst>
          </p:cNvPr>
          <p:cNvSpPr/>
          <p:nvPr/>
        </p:nvSpPr>
        <p:spPr>
          <a:xfrm>
            <a:off x="8257022" y="5580650"/>
            <a:ext cx="1900107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50" name="Rounded Rectangle 383">
            <a:extLst>
              <a:ext uri="{FF2B5EF4-FFF2-40B4-BE49-F238E27FC236}">
                <a16:creationId xmlns:a16="http://schemas.microsoft.com/office/drawing/2014/main" id="{68805DF4-0BBC-437D-9E25-298FF2C73886}"/>
              </a:ext>
            </a:extLst>
          </p:cNvPr>
          <p:cNvSpPr/>
          <p:nvPr/>
        </p:nvSpPr>
        <p:spPr>
          <a:xfrm>
            <a:off x="5753367" y="5594423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Healthcare Professionals to Address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  <p:sp>
        <p:nvSpPr>
          <p:cNvPr id="58" name="Rounded Rectangle 30">
            <a:extLst>
              <a:ext uri="{FF2B5EF4-FFF2-40B4-BE49-F238E27FC236}">
                <a16:creationId xmlns:a16="http://schemas.microsoft.com/office/drawing/2014/main" id="{DE338DDA-1A79-4E0A-B5AD-04ED7742280E}"/>
              </a:ext>
            </a:extLst>
          </p:cNvPr>
          <p:cNvSpPr/>
          <p:nvPr/>
        </p:nvSpPr>
        <p:spPr>
          <a:xfrm>
            <a:off x="1110893" y="2150025"/>
            <a:ext cx="1624723" cy="58124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Employer Support for Addressing Pain</a:t>
            </a:r>
          </a:p>
        </p:txBody>
      </p:sp>
      <p:sp>
        <p:nvSpPr>
          <p:cNvPr id="70" name="Rounded Rectangle 30">
            <a:extLst>
              <a:ext uri="{FF2B5EF4-FFF2-40B4-BE49-F238E27FC236}">
                <a16:creationId xmlns:a16="http://schemas.microsoft.com/office/drawing/2014/main" id="{C8F558C4-C4D2-43AF-B406-EBA32A097526}"/>
              </a:ext>
            </a:extLst>
          </p:cNvPr>
          <p:cNvSpPr/>
          <p:nvPr/>
        </p:nvSpPr>
        <p:spPr>
          <a:xfrm>
            <a:off x="2888721" y="2141928"/>
            <a:ext cx="1810451" cy="574173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Patient Awareness of Non-Pharma Pain Management Options</a:t>
            </a:r>
          </a:p>
        </p:txBody>
      </p:sp>
      <p:sp>
        <p:nvSpPr>
          <p:cNvPr id="72" name="Rounded Rectangle 97">
            <a:extLst>
              <a:ext uri="{FF2B5EF4-FFF2-40B4-BE49-F238E27FC236}">
                <a16:creationId xmlns:a16="http://schemas.microsoft.com/office/drawing/2014/main" id="{C1A36C8D-D7C4-48C0-8D24-220292299025}"/>
              </a:ext>
            </a:extLst>
          </p:cNvPr>
          <p:cNvSpPr/>
          <p:nvPr/>
        </p:nvSpPr>
        <p:spPr>
          <a:xfrm>
            <a:off x="6847701" y="3161561"/>
            <a:ext cx="1877849" cy="55595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Credentialing of Non-Pharma Pain Management</a:t>
            </a:r>
          </a:p>
        </p:txBody>
      </p:sp>
      <p:sp>
        <p:nvSpPr>
          <p:cNvPr id="79" name="Rounded Rectangle 30">
            <a:extLst>
              <a:ext uri="{FF2B5EF4-FFF2-40B4-BE49-F238E27FC236}">
                <a16:creationId xmlns:a16="http://schemas.microsoft.com/office/drawing/2014/main" id="{B99676C4-6137-448A-A42A-734C65A29FC8}"/>
              </a:ext>
            </a:extLst>
          </p:cNvPr>
          <p:cNvSpPr/>
          <p:nvPr/>
        </p:nvSpPr>
        <p:spPr>
          <a:xfrm>
            <a:off x="4573026" y="3148740"/>
            <a:ext cx="1925144" cy="57417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Academic Detailing on Non-Pharma Pain Management</a:t>
            </a:r>
          </a:p>
        </p:txBody>
      </p:sp>
      <p:sp>
        <p:nvSpPr>
          <p:cNvPr id="80" name="Rounded Rectangle 30">
            <a:extLst>
              <a:ext uri="{FF2B5EF4-FFF2-40B4-BE49-F238E27FC236}">
                <a16:creationId xmlns:a16="http://schemas.microsoft.com/office/drawing/2014/main" id="{E236A590-E973-4771-8754-B6C744B71D42}"/>
              </a:ext>
            </a:extLst>
          </p:cNvPr>
          <p:cNvSpPr/>
          <p:nvPr/>
        </p:nvSpPr>
        <p:spPr>
          <a:xfrm>
            <a:off x="6555029" y="2113305"/>
            <a:ext cx="1664179" cy="60279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the Capacity of Alternate Pain Management Providers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C5A11462-B679-4361-9B6A-910E12569873}"/>
              </a:ext>
            </a:extLst>
          </p:cNvPr>
          <p:cNvCxnSpPr>
            <a:cxnSpLocks/>
          </p:cNvCxnSpPr>
          <p:nvPr/>
        </p:nvCxnSpPr>
        <p:spPr>
          <a:xfrm flipV="1">
            <a:off x="5112019" y="2766075"/>
            <a:ext cx="0" cy="38266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8DB624DF-1A0D-4AEF-89FC-C4B0DBDD7DEB}"/>
              </a:ext>
            </a:extLst>
          </p:cNvPr>
          <p:cNvCxnSpPr>
            <a:cxnSpLocks/>
          </p:cNvCxnSpPr>
          <p:nvPr/>
        </p:nvCxnSpPr>
        <p:spPr>
          <a:xfrm flipV="1">
            <a:off x="7682809" y="2731269"/>
            <a:ext cx="0" cy="43029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F216E99-D41B-49C8-A308-6D8CC7AE1A0E}"/>
              </a:ext>
            </a:extLst>
          </p:cNvPr>
          <p:cNvCxnSpPr>
            <a:cxnSpLocks/>
          </p:cNvCxnSpPr>
          <p:nvPr/>
        </p:nvCxnSpPr>
        <p:spPr>
          <a:xfrm flipV="1">
            <a:off x="6271883" y="2686662"/>
            <a:ext cx="424236" cy="47489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30">
            <a:extLst>
              <a:ext uri="{FF2B5EF4-FFF2-40B4-BE49-F238E27FC236}">
                <a16:creationId xmlns:a16="http://schemas.microsoft.com/office/drawing/2014/main" id="{43246FE7-6557-442A-84BA-F670DD75B01A}"/>
              </a:ext>
            </a:extLst>
          </p:cNvPr>
          <p:cNvSpPr/>
          <p:nvPr/>
        </p:nvSpPr>
        <p:spPr>
          <a:xfrm>
            <a:off x="8306417" y="2097539"/>
            <a:ext cx="1916721" cy="66853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Improve Coverage &amp; Payment Options for Non-Pharma Pain Therapies</a:t>
            </a:r>
          </a:p>
        </p:txBody>
      </p:sp>
      <p:sp>
        <p:nvSpPr>
          <p:cNvPr id="87" name="Rounded Rectangle 30">
            <a:extLst>
              <a:ext uri="{FF2B5EF4-FFF2-40B4-BE49-F238E27FC236}">
                <a16:creationId xmlns:a16="http://schemas.microsoft.com/office/drawing/2014/main" id="{95BBFDAF-0F3E-46DE-9B50-561BE0157B0E}"/>
              </a:ext>
            </a:extLst>
          </p:cNvPr>
          <p:cNvSpPr/>
          <p:nvPr/>
        </p:nvSpPr>
        <p:spPr>
          <a:xfrm>
            <a:off x="4869599" y="2141083"/>
            <a:ext cx="1516819" cy="60279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Referrals by Physicians to Non-Pharma Therapies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73055B2-D4CE-4885-B0C4-08CFCBC7A51E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Rectangle 39">
            <a:hlinkClick r:id="rId3" action="ppaction://hlinksldjump"/>
            <a:extLst>
              <a:ext uri="{FF2B5EF4-FFF2-40B4-BE49-F238E27FC236}">
                <a16:creationId xmlns:a16="http://schemas.microsoft.com/office/drawing/2014/main" id="{C1157E56-D27A-4759-A086-8C5CD9CF2C94}"/>
              </a:ext>
            </a:extLst>
          </p:cNvPr>
          <p:cNvSpPr/>
          <p:nvPr/>
        </p:nvSpPr>
        <p:spPr>
          <a:xfrm rot="16200000">
            <a:off x="7379213" y="900240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101FC8C-4FF9-4A59-B4F6-6617EDAABFE1}"/>
              </a:ext>
            </a:extLst>
          </p:cNvPr>
          <p:cNvGrpSpPr/>
          <p:nvPr/>
        </p:nvGrpSpPr>
        <p:grpSpPr>
          <a:xfrm>
            <a:off x="7291388" y="836429"/>
            <a:ext cx="205965" cy="192024"/>
            <a:chOff x="4251250" y="3724099"/>
            <a:chExt cx="228600" cy="22860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80EC681-D338-45CA-9D82-A10B79414466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083B22C-A296-490B-8AF6-1DAFE7BF4E99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52" name="Rectangle 51">
                <a:hlinkClick r:id="" action="ppaction://noaction"/>
                <a:extLst>
                  <a:ext uri="{FF2B5EF4-FFF2-40B4-BE49-F238E27FC236}">
                    <a16:creationId xmlns:a16="http://schemas.microsoft.com/office/drawing/2014/main" id="{D2132B1D-8266-4AF9-B875-0D2EC7F090A9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8E02BE-4137-4ECC-832B-354EEC23A1E9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269B60D-FB8B-4E50-8DC1-762CC21531C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hlinkClick r:id="rId4" action="ppaction://hlinksldjump"/>
          </p:cNvPr>
          <p:cNvSpPr/>
          <p:nvPr/>
        </p:nvSpPr>
        <p:spPr>
          <a:xfrm>
            <a:off x="7260269" y="827198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307D1F9-B923-4288-80DC-18495DB34414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28, December 2018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AE3936D-8EBE-4617-8D99-D97138A98812}"/>
              </a:ext>
            </a:extLst>
          </p:cNvPr>
          <p:cNvSpPr/>
          <p:nvPr/>
        </p:nvSpPr>
        <p:spPr>
          <a:xfrm>
            <a:off x="1443110" y="4008602"/>
            <a:ext cx="4454236" cy="970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Increase Use of Non-Pharma Therapies to Treat Pain</a:t>
            </a:r>
          </a:p>
        </p:txBody>
      </p:sp>
    </p:spTree>
    <p:extLst>
      <p:ext uri="{BB962C8B-B14F-4D97-AF65-F5344CB8AC3E}">
        <p14:creationId xmlns:p14="http://schemas.microsoft.com/office/powerpoint/2010/main" val="77215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8" name="Straight Arrow Connector 277">
            <a:extLst>
              <a:ext uri="{FF2B5EF4-FFF2-40B4-BE49-F238E27FC236}">
                <a16:creationId xmlns:a16="http://schemas.microsoft.com/office/drawing/2014/main" id="{3E2023D2-D56C-461C-A522-20BADCBB5C34}"/>
              </a:ext>
            </a:extLst>
          </p:cNvPr>
          <p:cNvCxnSpPr>
            <a:cxnSpLocks/>
          </p:cNvCxnSpPr>
          <p:nvPr/>
        </p:nvCxnSpPr>
        <p:spPr>
          <a:xfrm flipH="1" flipV="1">
            <a:off x="6757796" y="3343203"/>
            <a:ext cx="3302" cy="86208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Arrow Connector 340"/>
          <p:cNvCxnSpPr>
            <a:cxnSpLocks/>
          </p:cNvCxnSpPr>
          <p:nvPr/>
        </p:nvCxnSpPr>
        <p:spPr>
          <a:xfrm flipH="1" flipV="1">
            <a:off x="8458230" y="3343203"/>
            <a:ext cx="3302" cy="86208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6560682" y="4191995"/>
            <a:ext cx="2192904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Steps to Minimize Opioid Use During Pregnancy or Pregnancy During Opioid Use</a:t>
            </a:r>
          </a:p>
        </p:txBody>
      </p:sp>
      <p:sp>
        <p:nvSpPr>
          <p:cNvPr id="177" name="Rounded Rectangle 306">
            <a:extLst>
              <a:ext uri="{FF2B5EF4-FFF2-40B4-BE49-F238E27FC236}">
                <a16:creationId xmlns:a16="http://schemas.microsoft.com/office/drawing/2014/main" id="{09A8D312-8C15-4981-8CA3-2FC2BF8B3285}"/>
              </a:ext>
            </a:extLst>
          </p:cNvPr>
          <p:cNvSpPr/>
          <p:nvPr/>
        </p:nvSpPr>
        <p:spPr>
          <a:xfrm>
            <a:off x="9585635" y="2797628"/>
            <a:ext cx="1308909" cy="52042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Support &amp; Advance Effective Treatment</a:t>
            </a:r>
          </a:p>
        </p:txBody>
      </p:sp>
      <p:cxnSp>
        <p:nvCxnSpPr>
          <p:cNvPr id="339" name="Straight Arrow Connector 338"/>
          <p:cNvCxnSpPr>
            <a:cxnSpLocks/>
          </p:cNvCxnSpPr>
          <p:nvPr/>
        </p:nvCxnSpPr>
        <p:spPr>
          <a:xfrm flipV="1">
            <a:off x="7741132" y="3357504"/>
            <a:ext cx="0" cy="208077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Rounded Rectangle 339"/>
          <p:cNvSpPr/>
          <p:nvPr/>
        </p:nvSpPr>
        <p:spPr>
          <a:xfrm>
            <a:off x="6780769" y="4965914"/>
            <a:ext cx="2055031" cy="41492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Teamwork Among Existing Programs &amp; Coalitions </a:t>
            </a:r>
          </a:p>
        </p:txBody>
      </p:sp>
      <p:sp>
        <p:nvSpPr>
          <p:cNvPr id="313" name="Rounded Rectangle 312"/>
          <p:cNvSpPr/>
          <p:nvPr/>
        </p:nvSpPr>
        <p:spPr>
          <a:xfrm>
            <a:off x="4180961" y="2778033"/>
            <a:ext cx="1140406" cy="535346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Access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to Opioids for Misuse</a:t>
            </a:r>
          </a:p>
        </p:txBody>
      </p:sp>
      <p:sp>
        <p:nvSpPr>
          <p:cNvPr id="314" name="Rounded Rectangle 313"/>
          <p:cNvSpPr/>
          <p:nvPr/>
        </p:nvSpPr>
        <p:spPr>
          <a:xfrm>
            <a:off x="1084943" y="2771260"/>
            <a:ext cx="1371107" cy="51059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Protective Factors to Reduce SUDs</a:t>
            </a:r>
          </a:p>
        </p:txBody>
      </p: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72249109-F5B0-41D7-9BD0-3423CFEAD390}"/>
              </a:ext>
            </a:extLst>
          </p:cNvPr>
          <p:cNvGrpSpPr/>
          <p:nvPr/>
        </p:nvGrpSpPr>
        <p:grpSpPr>
          <a:xfrm>
            <a:off x="8678298" y="5234631"/>
            <a:ext cx="210312" cy="192024"/>
            <a:chOff x="4251250" y="3724099"/>
            <a:chExt cx="228600" cy="228600"/>
          </a:xfrm>
        </p:grpSpPr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400F4680-F67D-4AE8-A50E-A0A205E19440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4E0ECB44-FAAD-4827-9FB5-FA90330A356D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251" name="Rectangle 250">
                <a:hlinkClick r:id="" action="ppaction://noaction"/>
                <a:extLst>
                  <a:ext uri="{FF2B5EF4-FFF2-40B4-BE49-F238E27FC236}">
                    <a16:creationId xmlns:a16="http://schemas.microsoft.com/office/drawing/2014/main" id="{A6F7B42E-D9DF-42E5-A50E-185A32B3DAE1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1059E6C3-0064-4F15-B714-7F3263A893B9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A0B2808A-5CB3-44C0-9031-A4B4B8400720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EDB303AD-86B7-4C61-AF36-0C04E4E5A99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4FDA5B7-6D9E-498C-880E-78B977A7D1D2}"/>
              </a:ext>
            </a:extLst>
          </p:cNvPr>
          <p:cNvGrpSpPr/>
          <p:nvPr/>
        </p:nvGrpSpPr>
        <p:grpSpPr>
          <a:xfrm>
            <a:off x="2312988" y="3139676"/>
            <a:ext cx="210312" cy="192024"/>
            <a:chOff x="4074063" y="3302416"/>
            <a:chExt cx="242353" cy="235629"/>
          </a:xfrm>
        </p:grpSpPr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64CEAAF9-6CC4-4CBA-8390-BADF585EF141}"/>
                </a:ext>
              </a:extLst>
            </p:cNvPr>
            <p:cNvGrpSpPr/>
            <p:nvPr/>
          </p:nvGrpSpPr>
          <p:grpSpPr>
            <a:xfrm>
              <a:off x="4087816" y="3309445"/>
              <a:ext cx="228600" cy="228600"/>
              <a:chOff x="4251250" y="3724099"/>
              <a:chExt cx="228600" cy="228600"/>
            </a:xfrm>
          </p:grpSpPr>
          <p:grpSp>
            <p:nvGrpSpPr>
              <p:cNvPr id="232" name="Group 231">
                <a:extLst>
                  <a:ext uri="{FF2B5EF4-FFF2-40B4-BE49-F238E27FC236}">
                    <a16:creationId xmlns:a16="http://schemas.microsoft.com/office/drawing/2014/main" id="{3D851602-9C71-404F-943C-00EE078485D9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6AD78C90-7919-402A-928C-E0FC0C213225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237" name="Rectangle 236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07B2A470-C132-4038-9781-46C75EB1A8C5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33" name="Oval 232">
                <a:extLst>
                  <a:ext uri="{FF2B5EF4-FFF2-40B4-BE49-F238E27FC236}">
                    <a16:creationId xmlns:a16="http://schemas.microsoft.com/office/drawing/2014/main" id="{A30A92A5-4114-453D-82DE-8FAE1E93647F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E05C1B91-CD05-4786-A3FE-101B698169A8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FEFD1B70-A33B-4294-B5C8-46AFE9BA7B15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Rectangle 111">
              <a:hlinkClick r:id="rId2" action="ppaction://hlinksldjump"/>
            </p:cNvPr>
            <p:cNvSpPr/>
            <p:nvPr/>
          </p:nvSpPr>
          <p:spPr>
            <a:xfrm>
              <a:off x="4074063" y="3302416"/>
              <a:ext cx="233425" cy="210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Rectangle 150">
            <a:hlinkClick r:id="rId3" action="ppaction://hlinksldjump"/>
            <a:extLst>
              <a:ext uri="{FF2B5EF4-FFF2-40B4-BE49-F238E27FC236}">
                <a16:creationId xmlns:a16="http://schemas.microsoft.com/office/drawing/2014/main" id="{0C6A8A7C-BE88-4F27-A32C-1D209B1A077E}"/>
              </a:ext>
            </a:extLst>
          </p:cNvPr>
          <p:cNvSpPr/>
          <p:nvPr/>
        </p:nvSpPr>
        <p:spPr>
          <a:xfrm>
            <a:off x="8667009" y="5231107"/>
            <a:ext cx="210312" cy="192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D59B902-6C59-40B2-B485-5C80BF0EB015}"/>
              </a:ext>
            </a:extLst>
          </p:cNvPr>
          <p:cNvGrpSpPr/>
          <p:nvPr/>
        </p:nvGrpSpPr>
        <p:grpSpPr>
          <a:xfrm>
            <a:off x="8609599" y="4609894"/>
            <a:ext cx="210312" cy="192024"/>
            <a:chOff x="10450335" y="3277600"/>
            <a:chExt cx="242354" cy="235302"/>
          </a:xfrm>
        </p:grpSpPr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917D2058-3BFF-454B-831E-D4BBB6DFC4FB}"/>
                </a:ext>
              </a:extLst>
            </p:cNvPr>
            <p:cNvGrpSpPr/>
            <p:nvPr/>
          </p:nvGrpSpPr>
          <p:grpSpPr>
            <a:xfrm>
              <a:off x="10464089" y="3284302"/>
              <a:ext cx="228600" cy="228600"/>
              <a:chOff x="4251250" y="3724099"/>
              <a:chExt cx="228600" cy="228600"/>
            </a:xfrm>
          </p:grpSpPr>
          <p:grpSp>
            <p:nvGrpSpPr>
              <p:cNvPr id="253" name="Group 252">
                <a:extLst>
                  <a:ext uri="{FF2B5EF4-FFF2-40B4-BE49-F238E27FC236}">
                    <a16:creationId xmlns:a16="http://schemas.microsoft.com/office/drawing/2014/main" id="{F0803ED1-BE55-4C36-959A-AEF97DEB34B4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257" name="Rectangle 256">
                  <a:extLst>
                    <a:ext uri="{FF2B5EF4-FFF2-40B4-BE49-F238E27FC236}">
                      <a16:creationId xmlns:a16="http://schemas.microsoft.com/office/drawing/2014/main" id="{433A03BD-5C22-4B23-B00D-9BE8FAB6C73F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258" name="Rectangle 257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B19A5DCF-139A-411A-A97C-43BD6B5A2A98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54" name="Oval 253">
                <a:extLst>
                  <a:ext uri="{FF2B5EF4-FFF2-40B4-BE49-F238E27FC236}">
                    <a16:creationId xmlns:a16="http://schemas.microsoft.com/office/drawing/2014/main" id="{2F9DFFE7-788A-4E6C-8C94-C384388847D3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56F8EAB7-D186-43D2-B525-DF28751C10A9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36152A67-F7C5-482D-ADAD-0202F4EFC286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Rectangle 151">
              <a:hlinkClick r:id="rId4" action="ppaction://hlinksldjump"/>
              <a:extLst>
                <a:ext uri="{FF2B5EF4-FFF2-40B4-BE49-F238E27FC236}">
                  <a16:creationId xmlns:a16="http://schemas.microsoft.com/office/drawing/2014/main" id="{7454AC9A-E397-4631-BC44-FDDBA81837B4}"/>
                </a:ext>
              </a:extLst>
            </p:cNvPr>
            <p:cNvSpPr/>
            <p:nvPr/>
          </p:nvSpPr>
          <p:spPr>
            <a:xfrm>
              <a:off x="10450335" y="3277600"/>
              <a:ext cx="210312" cy="19202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224404" y="-54222"/>
            <a:ext cx="10625652" cy="822070"/>
            <a:chOff x="224404" y="-54222"/>
            <a:chExt cx="10625652" cy="822070"/>
          </a:xfrm>
          <a:effectLst/>
        </p:grpSpPr>
        <p:sp>
          <p:nvSpPr>
            <p:cNvPr id="7" name="TextBox 6"/>
            <p:cNvSpPr txBox="1"/>
            <p:nvPr/>
          </p:nvSpPr>
          <p:spPr>
            <a:xfrm>
              <a:off x="6299069" y="67402"/>
              <a:ext cx="3390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pc="30" dirty="0">
                  <a:solidFill>
                    <a:srgbClr val="343359"/>
                  </a:solidFill>
                  <a:latin typeface="Helvetica" charset="0"/>
                  <a:ea typeface="Helvetica" charset="0"/>
                  <a:cs typeface="Helvetica" charset="0"/>
                </a:rPr>
                <a:t>to address the Opioid, </a:t>
              </a:r>
              <a:br>
                <a:rPr lang="en-US" b="1" spc="30" dirty="0">
                  <a:solidFill>
                    <a:srgbClr val="343359"/>
                  </a:solidFill>
                  <a:latin typeface="Helvetica" charset="0"/>
                  <a:ea typeface="Helvetica" charset="0"/>
                  <a:cs typeface="Helvetica" charset="0"/>
                </a:rPr>
              </a:br>
              <a:r>
                <a:rPr lang="en-US" b="1" spc="30" dirty="0">
                  <a:solidFill>
                    <a:srgbClr val="343359"/>
                  </a:solidFill>
                  <a:latin typeface="Helvetica" charset="0"/>
                  <a:ea typeface="Helvetica" charset="0"/>
                  <a:cs typeface="Helvetica" charset="0"/>
                </a:rPr>
                <a:t>Heroin &amp; Fentanyl Crisis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4404" y="137522"/>
              <a:ext cx="6257346" cy="587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spc="30" dirty="0">
                  <a:solidFill>
                    <a:srgbClr val="FF4500"/>
                  </a:solidFill>
                  <a:latin typeface="Helvetica" charset="0"/>
                  <a:ea typeface="Helvetica" charset="0"/>
                  <a:cs typeface="Helvetica" charset="0"/>
                </a:rPr>
                <a:t>COMPREHENSIVE STRATEGY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31235">
              <a:off x="9362148" y="-54222"/>
              <a:ext cx="1487908" cy="82207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516526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441419" y="2481261"/>
            <a:ext cx="11349528" cy="1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9764" y="5462925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1FF86FF-5B22-4150-A723-4B4DBDF3CE49}"/>
              </a:ext>
            </a:extLst>
          </p:cNvPr>
          <p:cNvGrpSpPr/>
          <p:nvPr/>
        </p:nvGrpSpPr>
        <p:grpSpPr>
          <a:xfrm>
            <a:off x="1117655" y="5487076"/>
            <a:ext cx="10583246" cy="813714"/>
            <a:chOff x="1117655" y="5417404"/>
            <a:chExt cx="10583246" cy="813714"/>
          </a:xfrm>
        </p:grpSpPr>
        <p:sp>
          <p:nvSpPr>
            <p:cNvPr id="382" name="Rounded Rectangle 381"/>
            <p:cNvSpPr/>
            <p:nvPr/>
          </p:nvSpPr>
          <p:spPr>
            <a:xfrm>
              <a:off x="1117655" y="5618470"/>
              <a:ext cx="2011680" cy="612648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Strengthen the Coalition to Reduce Opioid Abuse</a:t>
              </a:r>
            </a:p>
          </p:txBody>
        </p:sp>
        <p:sp>
          <p:nvSpPr>
            <p:cNvPr id="383" name="Rounded Rectangle 382"/>
            <p:cNvSpPr/>
            <p:nvPr/>
          </p:nvSpPr>
          <p:spPr>
            <a:xfrm>
              <a:off x="3261910" y="5618470"/>
              <a:ext cx="2011680" cy="612648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Engage Youth to Improve Communication &amp; Prevention</a:t>
              </a:r>
            </a:p>
          </p:txBody>
        </p:sp>
        <p:sp>
          <p:nvSpPr>
            <p:cNvPr id="384" name="Rounded Rectangle 383"/>
            <p:cNvSpPr/>
            <p:nvPr/>
          </p:nvSpPr>
          <p:spPr>
            <a:xfrm>
              <a:off x="7547399" y="5618470"/>
              <a:ext cx="2141821" cy="612648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Engage Healthcare &amp; Treatment Professionals to Address </a:t>
              </a:r>
            </a:p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the Opioid Crisis</a:t>
              </a:r>
            </a:p>
          </p:txBody>
        </p:sp>
        <p:sp>
          <p:nvSpPr>
            <p:cNvPr id="385" name="Rounded Rectangle 384"/>
            <p:cNvSpPr/>
            <p:nvPr/>
          </p:nvSpPr>
          <p:spPr>
            <a:xfrm>
              <a:off x="9779879" y="5609570"/>
              <a:ext cx="1921022" cy="612648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Increase Resources to </a:t>
              </a:r>
            </a:p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Address the Opioid Crisis</a:t>
              </a:r>
            </a:p>
          </p:txBody>
        </p:sp>
        <p:sp>
          <p:nvSpPr>
            <p:cNvPr id="386" name="Rounded Rectangle 385"/>
            <p:cNvSpPr/>
            <p:nvPr/>
          </p:nvSpPr>
          <p:spPr>
            <a:xfrm>
              <a:off x="5406165" y="5618470"/>
              <a:ext cx="2011680" cy="612648"/>
            </a:xfrm>
            <a:prstGeom prst="roundRect">
              <a:avLst/>
            </a:prstGeom>
            <a:solidFill>
              <a:srgbClr val="E0E4EA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  <a:latin typeface="Helvetica" charset="0"/>
                  <a:ea typeface="Helvetica" charset="0"/>
                  <a:cs typeface="Helvetica" charset="0"/>
                </a:rPr>
                <a:t>Improve Data and Analysis on All Aspects of the Opioid Crisis</a:t>
              </a:r>
            </a:p>
          </p:txBody>
        </p:sp>
        <p:sp>
          <p:nvSpPr>
            <p:cNvPr id="126" name="Up Arrow 125"/>
            <p:cNvSpPr/>
            <p:nvPr/>
          </p:nvSpPr>
          <p:spPr>
            <a:xfrm>
              <a:off x="2070579" y="5425049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7" name="Up Arrow 126"/>
            <p:cNvSpPr/>
            <p:nvPr/>
          </p:nvSpPr>
          <p:spPr>
            <a:xfrm>
              <a:off x="4241229" y="5419745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8" name="Up Arrow 127"/>
            <p:cNvSpPr/>
            <p:nvPr/>
          </p:nvSpPr>
          <p:spPr>
            <a:xfrm>
              <a:off x="6322208" y="5419745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9" name="Up Arrow 128"/>
            <p:cNvSpPr/>
            <p:nvPr/>
          </p:nvSpPr>
          <p:spPr>
            <a:xfrm>
              <a:off x="8464616" y="5425050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0" name="Up Arrow 129"/>
            <p:cNvSpPr/>
            <p:nvPr/>
          </p:nvSpPr>
          <p:spPr>
            <a:xfrm>
              <a:off x="10606437" y="5417404"/>
              <a:ext cx="177248" cy="152569"/>
            </a:xfrm>
            <a:prstGeom prst="upArrow">
              <a:avLst/>
            </a:prstGeom>
            <a:solidFill>
              <a:srgbClr val="7A8DA9"/>
            </a:solidFill>
            <a:ln>
              <a:solidFill>
                <a:srgbClr val="7A8DA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cxnSp>
        <p:nvCxnSpPr>
          <p:cNvPr id="497" name="Straight Arrow Connector 496"/>
          <p:cNvCxnSpPr>
            <a:cxnSpLocks/>
            <a:stCxn id="101" idx="0"/>
            <a:endCxn id="100" idx="2"/>
          </p:cNvCxnSpPr>
          <p:nvPr/>
        </p:nvCxnSpPr>
        <p:spPr>
          <a:xfrm flipV="1">
            <a:off x="6411906" y="1367724"/>
            <a:ext cx="12040" cy="161847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Arrow Connector 499"/>
          <p:cNvCxnSpPr>
            <a:cxnSpLocks/>
          </p:cNvCxnSpPr>
          <p:nvPr/>
        </p:nvCxnSpPr>
        <p:spPr>
          <a:xfrm flipV="1">
            <a:off x="7791571" y="1367724"/>
            <a:ext cx="118923" cy="17384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Arrow Connector 500"/>
          <p:cNvCxnSpPr>
            <a:cxnSpLocks/>
          </p:cNvCxnSpPr>
          <p:nvPr/>
        </p:nvCxnSpPr>
        <p:spPr>
          <a:xfrm flipH="1" flipV="1">
            <a:off x="5178293" y="1297255"/>
            <a:ext cx="264197" cy="27496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Arrow Connector 503"/>
          <p:cNvCxnSpPr>
            <a:cxnSpLocks/>
          </p:cNvCxnSpPr>
          <p:nvPr/>
        </p:nvCxnSpPr>
        <p:spPr>
          <a:xfrm flipH="1" flipV="1">
            <a:off x="3073763" y="1278819"/>
            <a:ext cx="945843" cy="30779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1336403" y="819084"/>
            <a:ext cx="1737360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Crime, Law Enforcement &amp; Corrections Costs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9749380" y="815986"/>
            <a:ext cx="1737360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Decrease Deaths due to Opioid Misuse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3453964" y="805654"/>
            <a:ext cx="1741605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Decrease Health Costs &amp; Employment Problems due to Opioid Misuse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5555266" y="819084"/>
            <a:ext cx="1737360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Minimize Babies Born with Opioid Dependence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4019606" y="1529571"/>
            <a:ext cx="4784599" cy="318205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spc="3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Opioid Drug Misuse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652323" y="819451"/>
            <a:ext cx="1638675" cy="54864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Family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Well-Being &amp; Reduce Foster Care Costs</a:t>
            </a:r>
          </a:p>
        </p:txBody>
      </p:sp>
      <p:cxnSp>
        <p:nvCxnSpPr>
          <p:cNvPr id="145" name="Straight Arrow Connector 144"/>
          <p:cNvCxnSpPr>
            <a:cxnSpLocks/>
            <a:stCxn id="101" idx="3"/>
          </p:cNvCxnSpPr>
          <p:nvPr/>
        </p:nvCxnSpPr>
        <p:spPr>
          <a:xfrm flipV="1">
            <a:off x="8804205" y="1195432"/>
            <a:ext cx="945175" cy="49324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189DC2E-B5C4-44F9-B91D-DA817277C5B9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20174A24-26FD-4526-B669-14CBF72872FB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A0BE89E-B28E-41F9-9E11-6562CBAAB6D5}"/>
              </a:ext>
            </a:extLst>
          </p:cNvPr>
          <p:cNvSpPr txBox="1"/>
          <p:nvPr/>
        </p:nvSpPr>
        <p:spPr>
          <a:xfrm rot="16200000">
            <a:off x="157435" y="3357742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0D17899-72F1-4DBC-A0C8-DCABEF8E2464}"/>
              </a:ext>
            </a:extLst>
          </p:cNvPr>
          <p:cNvSpPr txBox="1"/>
          <p:nvPr/>
        </p:nvSpPr>
        <p:spPr>
          <a:xfrm rot="16200000">
            <a:off x="209828" y="1199177"/>
            <a:ext cx="97297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OUTCOME Objectives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385E3908-3A77-43BD-9E29-DF6507807E52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October 2019</a:t>
            </a:r>
          </a:p>
        </p:txBody>
      </p:sp>
      <p:sp>
        <p:nvSpPr>
          <p:cNvPr id="305" name="Rounded Rectangle 304"/>
          <p:cNvSpPr/>
          <p:nvPr/>
        </p:nvSpPr>
        <p:spPr>
          <a:xfrm>
            <a:off x="1644508" y="2013167"/>
            <a:ext cx="1683249" cy="337747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Fewer People Start to Misuse Drugs</a:t>
            </a:r>
          </a:p>
        </p:txBody>
      </p:sp>
      <p:sp>
        <p:nvSpPr>
          <p:cNvPr id="306" name="Rounded Rectangle 305"/>
          <p:cNvSpPr/>
          <p:nvPr/>
        </p:nvSpPr>
        <p:spPr>
          <a:xfrm>
            <a:off x="4101819" y="1997633"/>
            <a:ext cx="1781042" cy="379247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Fewer People Develop Dependence or SUD</a:t>
            </a:r>
          </a:p>
        </p:txBody>
      </p:sp>
      <p:sp>
        <p:nvSpPr>
          <p:cNvPr id="308" name="Rounded Rectangle 307"/>
          <p:cNvSpPr/>
          <p:nvPr/>
        </p:nvSpPr>
        <p:spPr>
          <a:xfrm>
            <a:off x="9128723" y="2001150"/>
            <a:ext cx="1665801" cy="380573"/>
          </a:xfrm>
          <a:prstGeom prst="roundRect">
            <a:avLst>
              <a:gd name="adj" fmla="val 18359"/>
            </a:avLst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Harms from Drug Abuse are Minimized </a:t>
            </a:r>
          </a:p>
        </p:txBody>
      </p:sp>
      <p:cxnSp>
        <p:nvCxnSpPr>
          <p:cNvPr id="505" name="Straight Arrow Connector 504"/>
          <p:cNvCxnSpPr>
            <a:cxnSpLocks/>
          </p:cNvCxnSpPr>
          <p:nvPr/>
        </p:nvCxnSpPr>
        <p:spPr>
          <a:xfrm flipV="1">
            <a:off x="5113185" y="1851709"/>
            <a:ext cx="0" cy="14592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Arrow Connector 507"/>
          <p:cNvCxnSpPr>
            <a:cxnSpLocks/>
            <a:endCxn id="101" idx="1"/>
          </p:cNvCxnSpPr>
          <p:nvPr/>
        </p:nvCxnSpPr>
        <p:spPr>
          <a:xfrm flipV="1">
            <a:off x="3313462" y="1688674"/>
            <a:ext cx="706144" cy="38431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Arrow Connector 511"/>
          <p:cNvCxnSpPr>
            <a:cxnSpLocks/>
          </p:cNvCxnSpPr>
          <p:nvPr/>
        </p:nvCxnSpPr>
        <p:spPr>
          <a:xfrm flipH="1" flipV="1">
            <a:off x="7146393" y="1863600"/>
            <a:ext cx="53215" cy="174017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Rounded Rectangle 306"/>
          <p:cNvSpPr/>
          <p:nvPr/>
        </p:nvSpPr>
        <p:spPr>
          <a:xfrm>
            <a:off x="6499457" y="2010458"/>
            <a:ext cx="1938770" cy="373112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People with SUDs Experience Long-term Recovery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6CD2D36-7FE7-45F1-ADA9-746B2BAB527C}"/>
              </a:ext>
            </a:extLst>
          </p:cNvPr>
          <p:cNvGrpSpPr/>
          <p:nvPr/>
        </p:nvGrpSpPr>
        <p:grpSpPr>
          <a:xfrm>
            <a:off x="10746447" y="3181501"/>
            <a:ext cx="210312" cy="192024"/>
            <a:chOff x="8061732" y="2515153"/>
            <a:chExt cx="245049" cy="228604"/>
          </a:xfrm>
        </p:grpSpPr>
        <p:grpSp>
          <p:nvGrpSpPr>
            <p:cNvPr id="259" name="Group 258">
              <a:extLst>
                <a:ext uri="{FF2B5EF4-FFF2-40B4-BE49-F238E27FC236}">
                  <a16:creationId xmlns:a16="http://schemas.microsoft.com/office/drawing/2014/main" id="{E422D0AD-1CCE-417B-8ABB-B064776D6A10}"/>
                </a:ext>
              </a:extLst>
            </p:cNvPr>
            <p:cNvGrpSpPr/>
            <p:nvPr/>
          </p:nvGrpSpPr>
          <p:grpSpPr>
            <a:xfrm>
              <a:off x="8078181" y="2515157"/>
              <a:ext cx="228600" cy="228600"/>
              <a:chOff x="4251250" y="3724099"/>
              <a:chExt cx="228600" cy="228600"/>
            </a:xfrm>
          </p:grpSpPr>
          <p:grpSp>
            <p:nvGrpSpPr>
              <p:cNvPr id="260" name="Group 259">
                <a:extLst>
                  <a:ext uri="{FF2B5EF4-FFF2-40B4-BE49-F238E27FC236}">
                    <a16:creationId xmlns:a16="http://schemas.microsoft.com/office/drawing/2014/main" id="{502160DB-A654-4969-9A2C-8EF29F7F08F5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264" name="Rectangle 263">
                  <a:extLst>
                    <a:ext uri="{FF2B5EF4-FFF2-40B4-BE49-F238E27FC236}">
                      <a16:creationId xmlns:a16="http://schemas.microsoft.com/office/drawing/2014/main" id="{DFFF0041-F122-40DD-9B45-B4E1253269B9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265" name="Rectangle 264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A0F42086-E709-4618-84C5-CEBD3DE4A83A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id="{71A9F0FB-48D0-4469-AFB3-7D985D9C1D45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8412AA67-72A3-49B2-ACB0-760D3AC1B820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D64C3A87-4644-4EEA-A09C-6D663B6431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Rectangle 112">
              <a:hlinkClick r:id="rId7" action="ppaction://hlinksldjump"/>
            </p:cNvPr>
            <p:cNvSpPr/>
            <p:nvPr/>
          </p:nvSpPr>
          <p:spPr>
            <a:xfrm>
              <a:off x="8061732" y="2515153"/>
              <a:ext cx="233425" cy="210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3" name="Straight Arrow Connector 102"/>
          <p:cNvCxnSpPr>
            <a:cxnSpLocks/>
          </p:cNvCxnSpPr>
          <p:nvPr/>
        </p:nvCxnSpPr>
        <p:spPr>
          <a:xfrm flipV="1">
            <a:off x="1778088" y="3290478"/>
            <a:ext cx="0" cy="23886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>
            <a:cxnSpLocks/>
          </p:cNvCxnSpPr>
          <p:nvPr/>
        </p:nvCxnSpPr>
        <p:spPr>
          <a:xfrm flipH="1" flipV="1">
            <a:off x="4450099" y="3316044"/>
            <a:ext cx="1" cy="27542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Rounded Rectangle 346"/>
          <p:cNvSpPr/>
          <p:nvPr/>
        </p:nvSpPr>
        <p:spPr>
          <a:xfrm>
            <a:off x="9378776" y="3555055"/>
            <a:ext cx="1867687" cy="547366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Access to Optimized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Medication-Assisted Treatment (MAT) </a:t>
            </a:r>
          </a:p>
        </p:txBody>
      </p:sp>
      <p:sp>
        <p:nvSpPr>
          <p:cNvPr id="344" name="Rounded Rectangle 343"/>
          <p:cNvSpPr/>
          <p:nvPr/>
        </p:nvSpPr>
        <p:spPr>
          <a:xfrm>
            <a:off x="9087422" y="4994684"/>
            <a:ext cx="2653318" cy="42720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Adopt Key Legislative &amp; Policy Changes to Address the Opioid Crisis</a:t>
            </a:r>
          </a:p>
        </p:txBody>
      </p:sp>
      <p:sp>
        <p:nvSpPr>
          <p:cNvPr id="316" name="Rounded Rectangle 315"/>
          <p:cNvSpPr/>
          <p:nvPr/>
        </p:nvSpPr>
        <p:spPr>
          <a:xfrm>
            <a:off x="3348727" y="3591472"/>
            <a:ext cx="1243099" cy="535346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Over-Prescription of Opioids</a:t>
            </a:r>
          </a:p>
        </p:txBody>
      </p:sp>
      <p:sp>
        <p:nvSpPr>
          <p:cNvPr id="332" name="Rounded Rectangle 331"/>
          <p:cNvSpPr/>
          <p:nvPr/>
        </p:nvSpPr>
        <p:spPr>
          <a:xfrm>
            <a:off x="1129523" y="3535677"/>
            <a:ext cx="1642334" cy="538283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Economic &amp; Social Factors that Lead to Substance Abuse</a:t>
            </a:r>
          </a:p>
        </p:txBody>
      </p:sp>
      <p:sp>
        <p:nvSpPr>
          <p:cNvPr id="132" name="Up Arrow 131"/>
          <p:cNvSpPr/>
          <p:nvPr/>
        </p:nvSpPr>
        <p:spPr>
          <a:xfrm>
            <a:off x="10644507" y="481927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4DE173D-25DF-4407-8ED4-1376D10B9762}"/>
              </a:ext>
            </a:extLst>
          </p:cNvPr>
          <p:cNvGrpSpPr/>
          <p:nvPr/>
        </p:nvGrpSpPr>
        <p:grpSpPr>
          <a:xfrm>
            <a:off x="11096235" y="3965167"/>
            <a:ext cx="210312" cy="191578"/>
            <a:chOff x="9206236" y="4186549"/>
            <a:chExt cx="239938" cy="228600"/>
          </a:xfrm>
        </p:grpSpPr>
        <p:grpSp>
          <p:nvGrpSpPr>
            <p:cNvPr id="301" name="Group 300">
              <a:extLst>
                <a:ext uri="{FF2B5EF4-FFF2-40B4-BE49-F238E27FC236}">
                  <a16:creationId xmlns:a16="http://schemas.microsoft.com/office/drawing/2014/main" id="{16073F47-424D-4463-8DD8-60ED2B6D3E9D}"/>
                </a:ext>
              </a:extLst>
            </p:cNvPr>
            <p:cNvGrpSpPr/>
            <p:nvPr/>
          </p:nvGrpSpPr>
          <p:grpSpPr>
            <a:xfrm>
              <a:off x="9217574" y="4186549"/>
              <a:ext cx="228600" cy="228600"/>
              <a:chOff x="4251250" y="3724099"/>
              <a:chExt cx="228600" cy="228600"/>
            </a:xfrm>
          </p:grpSpPr>
          <p:grpSp>
            <p:nvGrpSpPr>
              <p:cNvPr id="302" name="Group 301">
                <a:extLst>
                  <a:ext uri="{FF2B5EF4-FFF2-40B4-BE49-F238E27FC236}">
                    <a16:creationId xmlns:a16="http://schemas.microsoft.com/office/drawing/2014/main" id="{27D944D4-FED0-4677-97E2-6E9804E29BDE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310" name="Rectangle 309">
                  <a:extLst>
                    <a:ext uri="{FF2B5EF4-FFF2-40B4-BE49-F238E27FC236}">
                      <a16:creationId xmlns:a16="http://schemas.microsoft.com/office/drawing/2014/main" id="{58A2F252-14FB-4069-9424-E91D3D3C7DA3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311" name="Rectangle 310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A47F981B-14CA-4AB2-AEF3-9513B1B60C17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BADAEF26-A1FC-4D03-8CB2-8D6973BB50DE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4" name="Straight Connector 303">
                <a:extLst>
                  <a:ext uri="{FF2B5EF4-FFF2-40B4-BE49-F238E27FC236}">
                    <a16:creationId xmlns:a16="http://schemas.microsoft.com/office/drawing/2014/main" id="{482DD1A5-DFB2-46CC-B516-B7E3294A19E6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>
                <a:extLst>
                  <a:ext uri="{FF2B5EF4-FFF2-40B4-BE49-F238E27FC236}">
                    <a16:creationId xmlns:a16="http://schemas.microsoft.com/office/drawing/2014/main" id="{279BC91B-63F7-40B0-A136-84DEFF399132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Rectangle 114">
              <a:hlinkClick r:id="rId8" action="ppaction://hlinksldjump"/>
            </p:cNvPr>
            <p:cNvSpPr/>
            <p:nvPr/>
          </p:nvSpPr>
          <p:spPr>
            <a:xfrm>
              <a:off x="9206236" y="4195606"/>
              <a:ext cx="233425" cy="210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02AB338-2416-4104-90D9-FDCD7CC87C21}"/>
              </a:ext>
            </a:extLst>
          </p:cNvPr>
          <p:cNvGrpSpPr/>
          <p:nvPr/>
        </p:nvGrpSpPr>
        <p:grpSpPr>
          <a:xfrm>
            <a:off x="4453384" y="3983324"/>
            <a:ext cx="210312" cy="192024"/>
            <a:chOff x="2378467" y="4096678"/>
            <a:chExt cx="233425" cy="228600"/>
          </a:xfrm>
        </p:grpSpPr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id="{8A10B07A-E1B8-49F9-94A0-111FF668F6C5}"/>
                </a:ext>
              </a:extLst>
            </p:cNvPr>
            <p:cNvGrpSpPr/>
            <p:nvPr/>
          </p:nvGrpSpPr>
          <p:grpSpPr>
            <a:xfrm>
              <a:off x="2382218" y="4096678"/>
              <a:ext cx="228600" cy="228600"/>
              <a:chOff x="4251250" y="3724099"/>
              <a:chExt cx="228600" cy="228600"/>
            </a:xfrm>
          </p:grpSpPr>
          <p:grpSp>
            <p:nvGrpSpPr>
              <p:cNvPr id="295" name="Group 294">
                <a:extLst>
                  <a:ext uri="{FF2B5EF4-FFF2-40B4-BE49-F238E27FC236}">
                    <a16:creationId xmlns:a16="http://schemas.microsoft.com/office/drawing/2014/main" id="{7C14D315-1083-49F6-94EE-EAB632148285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299" name="Rectangle 298">
                  <a:extLst>
                    <a:ext uri="{FF2B5EF4-FFF2-40B4-BE49-F238E27FC236}">
                      <a16:creationId xmlns:a16="http://schemas.microsoft.com/office/drawing/2014/main" id="{BD1541A5-3836-43BB-B372-BA77407A470C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300" name="Rectangle 299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18EE65C6-6997-4A67-AA50-3EED2816822B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96" name="Oval 295">
                <a:extLst>
                  <a:ext uri="{FF2B5EF4-FFF2-40B4-BE49-F238E27FC236}">
                    <a16:creationId xmlns:a16="http://schemas.microsoft.com/office/drawing/2014/main" id="{7B9AAFA2-3FC0-4AC7-9989-0C92E1D38D78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7" name="Straight Connector 296">
                <a:extLst>
                  <a:ext uri="{FF2B5EF4-FFF2-40B4-BE49-F238E27FC236}">
                    <a16:creationId xmlns:a16="http://schemas.microsoft.com/office/drawing/2014/main" id="{0E47390D-A8B1-4665-BAE1-2D5FFB8B6151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>
                <a:extLst>
                  <a:ext uri="{FF2B5EF4-FFF2-40B4-BE49-F238E27FC236}">
                    <a16:creationId xmlns:a16="http://schemas.microsoft.com/office/drawing/2014/main" id="{3D9C537C-0F1F-4ACF-9B40-0B8542C5EEE5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Rectangle 137">
              <a:hlinkClick r:id="rId9" action="ppaction://hlinksldjump"/>
            </p:cNvPr>
            <p:cNvSpPr/>
            <p:nvPr/>
          </p:nvSpPr>
          <p:spPr>
            <a:xfrm>
              <a:off x="2378467" y="4111995"/>
              <a:ext cx="233425" cy="210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8" name="Rounded Rectangle 347"/>
          <p:cNvSpPr/>
          <p:nvPr/>
        </p:nvSpPr>
        <p:spPr>
          <a:xfrm>
            <a:off x="8320877" y="2796210"/>
            <a:ext cx="1122471" cy="55440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Prioritize SUD Treatment over Incarceration</a:t>
            </a:r>
          </a:p>
        </p:txBody>
      </p:sp>
      <p:sp>
        <p:nvSpPr>
          <p:cNvPr id="351" name="Rounded Rectangle 350"/>
          <p:cNvSpPr/>
          <p:nvPr/>
        </p:nvSpPr>
        <p:spPr>
          <a:xfrm>
            <a:off x="2983089" y="4965076"/>
            <a:ext cx="2055031" cy="43907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Awareness of the Crisis and Urgency for Action</a:t>
            </a:r>
          </a:p>
        </p:txBody>
      </p:sp>
      <p:sp>
        <p:nvSpPr>
          <p:cNvPr id="352" name="Up Arrow 351"/>
          <p:cNvSpPr/>
          <p:nvPr/>
        </p:nvSpPr>
        <p:spPr>
          <a:xfrm>
            <a:off x="3667333" y="476632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53" name="Rectangle 352">
            <a:hlinkClick r:id="rId10" action="ppaction://hlinksldjump"/>
          </p:cNvPr>
          <p:cNvSpPr/>
          <p:nvPr/>
        </p:nvSpPr>
        <p:spPr>
          <a:xfrm>
            <a:off x="8703479" y="5228925"/>
            <a:ext cx="186101" cy="1926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57" name="Rounded Rectangle 133"/>
          <p:cNvSpPr/>
          <p:nvPr/>
        </p:nvSpPr>
        <p:spPr>
          <a:xfrm>
            <a:off x="1109453" y="4965914"/>
            <a:ext cx="1707471" cy="434713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Become a Trauma-Informed Community</a:t>
            </a:r>
          </a:p>
        </p:txBody>
      </p:sp>
      <p:sp>
        <p:nvSpPr>
          <p:cNvPr id="338" name="Rounded Rectangle 337"/>
          <p:cNvSpPr/>
          <p:nvPr/>
        </p:nvSpPr>
        <p:spPr>
          <a:xfrm>
            <a:off x="5201781" y="4970995"/>
            <a:ext cx="1330075" cy="43907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Stigma</a:t>
            </a:r>
          </a:p>
        </p:txBody>
      </p:sp>
      <p:sp>
        <p:nvSpPr>
          <p:cNvPr id="121" name="Up Arrow 120"/>
          <p:cNvSpPr/>
          <p:nvPr/>
        </p:nvSpPr>
        <p:spPr>
          <a:xfrm>
            <a:off x="1865856" y="4780822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5" name="Up Arrow 124"/>
          <p:cNvSpPr/>
          <p:nvPr/>
        </p:nvSpPr>
        <p:spPr>
          <a:xfrm>
            <a:off x="5758947" y="478097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3BB92545-6A48-4914-92FF-AD2CF9FECAEF}"/>
              </a:ext>
            </a:extLst>
          </p:cNvPr>
          <p:cNvGrpSpPr/>
          <p:nvPr/>
        </p:nvGrpSpPr>
        <p:grpSpPr>
          <a:xfrm>
            <a:off x="2664080" y="5236021"/>
            <a:ext cx="203671" cy="192024"/>
            <a:chOff x="4251250" y="3724099"/>
            <a:chExt cx="228600" cy="228600"/>
          </a:xfrm>
        </p:grpSpPr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id="{72702E1A-0D04-4423-B865-B1BC346011A5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285" name="Rectangle 284">
                <a:extLst>
                  <a:ext uri="{FF2B5EF4-FFF2-40B4-BE49-F238E27FC236}">
                    <a16:creationId xmlns:a16="http://schemas.microsoft.com/office/drawing/2014/main" id="{4ECD9FFC-BF66-4FA0-99FB-B6F97B0947B8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286" name="Rectangle 285">
                <a:hlinkClick r:id="" action="ppaction://noaction"/>
                <a:extLst>
                  <a:ext uri="{FF2B5EF4-FFF2-40B4-BE49-F238E27FC236}">
                    <a16:creationId xmlns:a16="http://schemas.microsoft.com/office/drawing/2014/main" id="{D59194F6-3F35-41A5-9317-FCC2C230FC05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BD312E13-B306-4DC1-8855-818F78394DBE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CFBF6BF5-1B00-4649-BA53-892EBA6AE390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A279AA49-55BF-4D9E-9199-286D26EE6D2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Rectangle 162">
            <a:hlinkClick r:id="rId11" action="ppaction://hlinksldjump"/>
            <a:extLst>
              <a:ext uri="{FF2B5EF4-FFF2-40B4-BE49-F238E27FC236}">
                <a16:creationId xmlns:a16="http://schemas.microsoft.com/office/drawing/2014/main" id="{CDEE56E4-53C8-4615-9E06-BAC19DCC1FFC}"/>
              </a:ext>
            </a:extLst>
          </p:cNvPr>
          <p:cNvSpPr/>
          <p:nvPr/>
        </p:nvSpPr>
        <p:spPr>
          <a:xfrm>
            <a:off x="2657439" y="5245080"/>
            <a:ext cx="207970" cy="1768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AB78BA1-CCD0-4EDC-B25B-5A2D0F8045EF}"/>
              </a:ext>
            </a:extLst>
          </p:cNvPr>
          <p:cNvGrpSpPr/>
          <p:nvPr/>
        </p:nvGrpSpPr>
        <p:grpSpPr>
          <a:xfrm>
            <a:off x="9308835" y="3184878"/>
            <a:ext cx="210312" cy="192024"/>
            <a:chOff x="10973578" y="4993546"/>
            <a:chExt cx="239638" cy="228600"/>
          </a:xfrm>
        </p:grpSpPr>
        <p:grpSp>
          <p:nvGrpSpPr>
            <p:cNvPr id="287" name="Group 286">
              <a:extLst>
                <a:ext uri="{FF2B5EF4-FFF2-40B4-BE49-F238E27FC236}">
                  <a16:creationId xmlns:a16="http://schemas.microsoft.com/office/drawing/2014/main" id="{57ADAEB3-7B44-4B44-8ED1-19AF2FDAC9A4}"/>
                </a:ext>
              </a:extLst>
            </p:cNvPr>
            <p:cNvGrpSpPr/>
            <p:nvPr/>
          </p:nvGrpSpPr>
          <p:grpSpPr>
            <a:xfrm>
              <a:off x="10984616" y="4993546"/>
              <a:ext cx="228600" cy="228600"/>
              <a:chOff x="4251250" y="3724099"/>
              <a:chExt cx="228600" cy="228600"/>
            </a:xfrm>
          </p:grpSpPr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4CC2704E-5571-4AC2-8CF9-E11496D07789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292" name="Rectangle 291">
                  <a:extLst>
                    <a:ext uri="{FF2B5EF4-FFF2-40B4-BE49-F238E27FC236}">
                      <a16:creationId xmlns:a16="http://schemas.microsoft.com/office/drawing/2014/main" id="{94188562-FA71-4CE1-9015-619B03167F42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293" name="Rectangle 292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37AA0ED5-440D-4E4F-9614-4CEADB74E35A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id="{E2CF384E-C7F4-4D01-8184-50AB23D9CB10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78CC4579-DC2B-4A99-8C9F-C632C0823603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>
                <a:extLst>
                  <a:ext uri="{FF2B5EF4-FFF2-40B4-BE49-F238E27FC236}">
                    <a16:creationId xmlns:a16="http://schemas.microsoft.com/office/drawing/2014/main" id="{9656178F-B79A-44C6-A65C-4B393DCDF25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4" name="Rectangle 113">
              <a:hlinkClick r:id="rId10" action="ppaction://hlinksldjump"/>
            </p:cNvPr>
            <p:cNvSpPr/>
            <p:nvPr/>
          </p:nvSpPr>
          <p:spPr>
            <a:xfrm>
              <a:off x="10973578" y="4999924"/>
              <a:ext cx="233425" cy="210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507FE06-2068-4FF3-B586-A14E004ED2AC}"/>
              </a:ext>
            </a:extLst>
          </p:cNvPr>
          <p:cNvSpPr/>
          <p:nvPr/>
        </p:nvSpPr>
        <p:spPr>
          <a:xfrm>
            <a:off x="1053130" y="2481262"/>
            <a:ext cx="3125687" cy="237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Prevention</a:t>
            </a:r>
          </a:p>
        </p:txBody>
      </p:sp>
      <p:sp>
        <p:nvSpPr>
          <p:cNvPr id="179" name="Rounded Rectangle 350">
            <a:extLst>
              <a:ext uri="{FF2B5EF4-FFF2-40B4-BE49-F238E27FC236}">
                <a16:creationId xmlns:a16="http://schemas.microsoft.com/office/drawing/2014/main" id="{A2CB602B-F99C-4ACA-A0D7-7ECFED01EFD1}"/>
              </a:ext>
            </a:extLst>
          </p:cNvPr>
          <p:cNvSpPr/>
          <p:nvPr/>
        </p:nvSpPr>
        <p:spPr>
          <a:xfrm>
            <a:off x="2578991" y="2780869"/>
            <a:ext cx="1482998" cy="532511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Educate Communities to Prevent First-Time Use &amp; Misuse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D6A3113-C5B3-46B4-BE26-593E40A78158}"/>
              </a:ext>
            </a:extLst>
          </p:cNvPr>
          <p:cNvSpPr/>
          <p:nvPr/>
        </p:nvSpPr>
        <p:spPr>
          <a:xfrm>
            <a:off x="8605345" y="2481262"/>
            <a:ext cx="3336007" cy="237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Treatment           Recovery</a:t>
            </a:r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4FE73A5A-B1BF-4E07-A706-261020BB0313}"/>
              </a:ext>
            </a:extLst>
          </p:cNvPr>
          <p:cNvCxnSpPr>
            <a:cxnSpLocks/>
          </p:cNvCxnSpPr>
          <p:nvPr/>
        </p:nvCxnSpPr>
        <p:spPr>
          <a:xfrm flipV="1">
            <a:off x="4733330" y="3331701"/>
            <a:ext cx="0" cy="891765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ounded Rectangle 312">
            <a:extLst>
              <a:ext uri="{FF2B5EF4-FFF2-40B4-BE49-F238E27FC236}">
                <a16:creationId xmlns:a16="http://schemas.microsoft.com/office/drawing/2014/main" id="{6B85C140-F2F4-4660-BD1D-E5D21380964A}"/>
              </a:ext>
            </a:extLst>
          </p:cNvPr>
          <p:cNvSpPr/>
          <p:nvPr/>
        </p:nvSpPr>
        <p:spPr>
          <a:xfrm>
            <a:off x="5410617" y="2798588"/>
            <a:ext cx="1548005" cy="551003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Early Interventions for People Misusing Drugs</a:t>
            </a: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5A9E6F0E-60F0-4F4F-A2C8-E4402D8D683D}"/>
              </a:ext>
            </a:extLst>
          </p:cNvPr>
          <p:cNvGrpSpPr/>
          <p:nvPr/>
        </p:nvGrpSpPr>
        <p:grpSpPr>
          <a:xfrm>
            <a:off x="6846575" y="3212626"/>
            <a:ext cx="210312" cy="192024"/>
            <a:chOff x="2199933" y="3293742"/>
            <a:chExt cx="245464" cy="228600"/>
          </a:xfrm>
        </p:grpSpPr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D9433BBB-5248-4A0D-B90F-4801ED756DA1}"/>
                </a:ext>
              </a:extLst>
            </p:cNvPr>
            <p:cNvGrpSpPr/>
            <p:nvPr/>
          </p:nvGrpSpPr>
          <p:grpSpPr>
            <a:xfrm>
              <a:off x="2216797" y="3293742"/>
              <a:ext cx="228600" cy="228600"/>
              <a:chOff x="4251250" y="3724099"/>
              <a:chExt cx="228600" cy="228600"/>
            </a:xfrm>
          </p:grpSpPr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37B1F4E1-0493-4E4B-B46F-0B53109F3E4E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195" name="Rectangle 194">
                  <a:extLst>
                    <a:ext uri="{FF2B5EF4-FFF2-40B4-BE49-F238E27FC236}">
                      <a16:creationId xmlns:a16="http://schemas.microsoft.com/office/drawing/2014/main" id="{4E75FCE3-A3AE-4E39-8BE3-A81E18173C57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196" name="Rectangle 195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8B0E2B4A-3B41-4C78-8542-F25E7A5089C5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6490F369-B969-4729-B852-06377C651F9A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FA3838B9-286F-4FD0-A0B0-F7CEC8F5605C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C6EA2F53-574F-47F4-A6CA-351DA91F707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0" name="Rectangle 189">
              <a:hlinkClick r:id="rId12" action="ppaction://hlinksldjump"/>
              <a:extLst>
                <a:ext uri="{FF2B5EF4-FFF2-40B4-BE49-F238E27FC236}">
                  <a16:creationId xmlns:a16="http://schemas.microsoft.com/office/drawing/2014/main" id="{6FFAE753-33A9-408D-939E-1467309D8EC7}"/>
                </a:ext>
              </a:extLst>
            </p:cNvPr>
            <p:cNvSpPr/>
            <p:nvPr/>
          </p:nvSpPr>
          <p:spPr>
            <a:xfrm>
              <a:off x="2199933" y="3298306"/>
              <a:ext cx="233425" cy="210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7" name="Rectangle 196">
            <a:extLst>
              <a:ext uri="{FF2B5EF4-FFF2-40B4-BE49-F238E27FC236}">
                <a16:creationId xmlns:a16="http://schemas.microsoft.com/office/drawing/2014/main" id="{D14F94D8-933B-497A-8CA6-26982BF0CC3C}"/>
              </a:ext>
            </a:extLst>
          </p:cNvPr>
          <p:cNvSpPr/>
          <p:nvPr/>
        </p:nvSpPr>
        <p:spPr>
          <a:xfrm>
            <a:off x="4178817" y="2481262"/>
            <a:ext cx="2381865" cy="237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Early Intervention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D81DE81C-3F61-4965-90AA-C01A85ADEBD4}"/>
              </a:ext>
            </a:extLst>
          </p:cNvPr>
          <p:cNvSpPr/>
          <p:nvPr/>
        </p:nvSpPr>
        <p:spPr>
          <a:xfrm>
            <a:off x="6534294" y="2499994"/>
            <a:ext cx="2107570" cy="218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Harm Reduction</a:t>
            </a:r>
          </a:p>
        </p:txBody>
      </p:sp>
      <p:sp>
        <p:nvSpPr>
          <p:cNvPr id="199" name="Rounded Rectangle 307">
            <a:extLst>
              <a:ext uri="{FF2B5EF4-FFF2-40B4-BE49-F238E27FC236}">
                <a16:creationId xmlns:a16="http://schemas.microsoft.com/office/drawing/2014/main" id="{54644586-818A-420C-B17A-894C14449180}"/>
              </a:ext>
            </a:extLst>
          </p:cNvPr>
          <p:cNvSpPr/>
          <p:nvPr/>
        </p:nvSpPr>
        <p:spPr>
          <a:xfrm>
            <a:off x="7149270" y="2814679"/>
            <a:ext cx="1022579" cy="528524"/>
          </a:xfrm>
          <a:prstGeom prst="roundRect">
            <a:avLst>
              <a:gd name="adj" fmla="val 18359"/>
            </a:avLst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Harm Reduction Practices</a:t>
            </a:r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34414F7-AD0B-470A-A2D1-F684504A8D0A}"/>
              </a:ext>
            </a:extLst>
          </p:cNvPr>
          <p:cNvGrpSpPr/>
          <p:nvPr/>
        </p:nvGrpSpPr>
        <p:grpSpPr>
          <a:xfrm>
            <a:off x="8050577" y="3180137"/>
            <a:ext cx="210312" cy="192024"/>
            <a:chOff x="9827551" y="2498453"/>
            <a:chExt cx="240119" cy="229188"/>
          </a:xfrm>
        </p:grpSpPr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EE42D16C-B1FE-4188-9E30-7A8BA8438EC5}"/>
                </a:ext>
              </a:extLst>
            </p:cNvPr>
            <p:cNvGrpSpPr/>
            <p:nvPr/>
          </p:nvGrpSpPr>
          <p:grpSpPr>
            <a:xfrm>
              <a:off x="9839070" y="2499041"/>
              <a:ext cx="228600" cy="228600"/>
              <a:chOff x="4251250" y="3724099"/>
              <a:chExt cx="228600" cy="228600"/>
            </a:xfrm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BB6ACF50-F6CB-4B1D-963A-532ABF904E37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207" name="Rectangle 206">
                  <a:extLst>
                    <a:ext uri="{FF2B5EF4-FFF2-40B4-BE49-F238E27FC236}">
                      <a16:creationId xmlns:a16="http://schemas.microsoft.com/office/drawing/2014/main" id="{0A39EFE9-BE40-4145-91FB-D4E48971A239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208" name="Rectangle 207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5312D304-7E25-44F2-B4EE-858D6C707D8C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85115895-AFC2-40E3-94D1-BAC510D5F59D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4112DC07-D622-4EE5-8925-17C7A23578EC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C5C4C956-1A7F-44DB-BE89-CD676FC4708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2" name="Rectangle 201">
              <a:hlinkClick r:id="rId13" action="ppaction://hlinksldjump"/>
              <a:extLst>
                <a:ext uri="{FF2B5EF4-FFF2-40B4-BE49-F238E27FC236}">
                  <a16:creationId xmlns:a16="http://schemas.microsoft.com/office/drawing/2014/main" id="{D07A40EF-22E1-4272-9E0E-03EBEE9AF62F}"/>
                </a:ext>
              </a:extLst>
            </p:cNvPr>
            <p:cNvSpPr/>
            <p:nvPr/>
          </p:nvSpPr>
          <p:spPr>
            <a:xfrm>
              <a:off x="9827551" y="2498453"/>
              <a:ext cx="233425" cy="210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573EFB11-CE0A-4CFE-8043-BA717B7504B9}"/>
              </a:ext>
            </a:extLst>
          </p:cNvPr>
          <p:cNvGrpSpPr/>
          <p:nvPr/>
        </p:nvGrpSpPr>
        <p:grpSpPr>
          <a:xfrm>
            <a:off x="3913414" y="3189014"/>
            <a:ext cx="210312" cy="192024"/>
            <a:chOff x="2199933" y="3293742"/>
            <a:chExt cx="245464" cy="228600"/>
          </a:xfrm>
        </p:grpSpPr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84CD6725-6D6D-4403-AF00-A4BB50328ACF}"/>
                </a:ext>
              </a:extLst>
            </p:cNvPr>
            <p:cNvGrpSpPr/>
            <p:nvPr/>
          </p:nvGrpSpPr>
          <p:grpSpPr>
            <a:xfrm>
              <a:off x="2216797" y="3293742"/>
              <a:ext cx="228600" cy="228600"/>
              <a:chOff x="4251250" y="3724099"/>
              <a:chExt cx="228600" cy="228600"/>
            </a:xfrm>
          </p:grpSpPr>
          <p:grpSp>
            <p:nvGrpSpPr>
              <p:cNvPr id="212" name="Group 211">
                <a:extLst>
                  <a:ext uri="{FF2B5EF4-FFF2-40B4-BE49-F238E27FC236}">
                    <a16:creationId xmlns:a16="http://schemas.microsoft.com/office/drawing/2014/main" id="{3E08A18A-4E7B-45D2-9455-5FEC8A151DF3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73DEA48E-A46E-4F47-8561-CD39BE52FA17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217" name="Rectangle 216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36735B8A-FD6E-43DD-9499-978C7820B344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E768623B-01F0-44ED-BCBB-3EBDCBF601F8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A57079AF-CA85-4DEC-ACE4-ED84AEEA3C19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DA68F022-88CF-4046-9FC0-2C7862BE9D7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1" name="Rectangle 210">
              <a:hlinkClick r:id="rId14" action="ppaction://hlinksldjump"/>
              <a:extLst>
                <a:ext uri="{FF2B5EF4-FFF2-40B4-BE49-F238E27FC236}">
                  <a16:creationId xmlns:a16="http://schemas.microsoft.com/office/drawing/2014/main" id="{B9C47599-0F07-4F3E-A9CA-B2EEF4E4115E}"/>
                </a:ext>
              </a:extLst>
            </p:cNvPr>
            <p:cNvSpPr/>
            <p:nvPr/>
          </p:nvSpPr>
          <p:spPr>
            <a:xfrm>
              <a:off x="2199933" y="3298306"/>
              <a:ext cx="233425" cy="210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8" name="Rounded Rectangle 315">
            <a:extLst>
              <a:ext uri="{FF2B5EF4-FFF2-40B4-BE49-F238E27FC236}">
                <a16:creationId xmlns:a16="http://schemas.microsoft.com/office/drawing/2014/main" id="{C26EF490-CFB4-4E4C-ADA1-486F51F5C76F}"/>
              </a:ext>
            </a:extLst>
          </p:cNvPr>
          <p:cNvSpPr/>
          <p:nvPr/>
        </p:nvSpPr>
        <p:spPr>
          <a:xfrm>
            <a:off x="3803579" y="4223528"/>
            <a:ext cx="1713911" cy="535346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Disrupt the Supply of Heroin &amp; Synthetic Opioids</a:t>
            </a:r>
          </a:p>
        </p:txBody>
      </p:sp>
      <p:sp>
        <p:nvSpPr>
          <p:cNvPr id="228" name="Rounded Rectangle 315">
            <a:extLst>
              <a:ext uri="{FF2B5EF4-FFF2-40B4-BE49-F238E27FC236}">
                <a16:creationId xmlns:a16="http://schemas.microsoft.com/office/drawing/2014/main" id="{DE986D53-EF96-4436-9EE3-F42E9D7D6228}"/>
              </a:ext>
            </a:extLst>
          </p:cNvPr>
          <p:cNvSpPr/>
          <p:nvPr/>
        </p:nvSpPr>
        <p:spPr>
          <a:xfrm>
            <a:off x="4813962" y="3591472"/>
            <a:ext cx="1243099" cy="535346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Diversion of Prescription Drugs</a:t>
            </a:r>
          </a:p>
        </p:txBody>
      </p: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E1524780-FE28-48A3-8D0D-0810A4B5A1F8}"/>
              </a:ext>
            </a:extLst>
          </p:cNvPr>
          <p:cNvGrpSpPr/>
          <p:nvPr/>
        </p:nvGrpSpPr>
        <p:grpSpPr>
          <a:xfrm>
            <a:off x="5918619" y="3983324"/>
            <a:ext cx="210312" cy="192024"/>
            <a:chOff x="2378467" y="4096678"/>
            <a:chExt cx="233425" cy="228600"/>
          </a:xfrm>
        </p:grpSpPr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C95B503A-CC0C-42FB-BB05-061ADEF15AC9}"/>
                </a:ext>
              </a:extLst>
            </p:cNvPr>
            <p:cNvGrpSpPr/>
            <p:nvPr/>
          </p:nvGrpSpPr>
          <p:grpSpPr>
            <a:xfrm>
              <a:off x="2382218" y="4096678"/>
              <a:ext cx="228600" cy="228600"/>
              <a:chOff x="4251250" y="3724099"/>
              <a:chExt cx="228600" cy="228600"/>
            </a:xfrm>
          </p:grpSpPr>
          <p:grpSp>
            <p:nvGrpSpPr>
              <p:cNvPr id="239" name="Group 238">
                <a:extLst>
                  <a:ext uri="{FF2B5EF4-FFF2-40B4-BE49-F238E27FC236}">
                    <a16:creationId xmlns:a16="http://schemas.microsoft.com/office/drawing/2014/main" id="{BE4F3A6A-1DA0-4543-933C-4DC8F265EF5A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12A1C97E-AD51-4BCF-A028-D97782628180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244" name="Rectangle 243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A7F446C7-A65F-427F-A4CB-995E9ABAE511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40" name="Oval 239">
                <a:extLst>
                  <a:ext uri="{FF2B5EF4-FFF2-40B4-BE49-F238E27FC236}">
                    <a16:creationId xmlns:a16="http://schemas.microsoft.com/office/drawing/2014/main" id="{93154290-2648-4603-9A63-516172DDB453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1C2E4720-4631-4C52-B343-25F074A0B3F3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98A58082-830B-4C6E-9E39-3EDD2F396FA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Rectangle 237">
              <a:hlinkClick r:id="rId12" action="ppaction://hlinksldjump"/>
              <a:extLst>
                <a:ext uri="{FF2B5EF4-FFF2-40B4-BE49-F238E27FC236}">
                  <a16:creationId xmlns:a16="http://schemas.microsoft.com/office/drawing/2014/main" id="{2EDAA160-CBD9-471F-ADEA-AF2541E04B2F}"/>
                </a:ext>
              </a:extLst>
            </p:cNvPr>
            <p:cNvSpPr/>
            <p:nvPr/>
          </p:nvSpPr>
          <p:spPr>
            <a:xfrm>
              <a:off x="2378467" y="4111995"/>
              <a:ext cx="233425" cy="210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3" name="Rounded Rectangle 337">
            <a:extLst>
              <a:ext uri="{FF2B5EF4-FFF2-40B4-BE49-F238E27FC236}">
                <a16:creationId xmlns:a16="http://schemas.microsoft.com/office/drawing/2014/main" id="{8D5C6A2E-DAD6-44FF-B92C-5BE03340B60F}"/>
              </a:ext>
            </a:extLst>
          </p:cNvPr>
          <p:cNvSpPr/>
          <p:nvPr/>
        </p:nvSpPr>
        <p:spPr>
          <a:xfrm>
            <a:off x="6960081" y="3587376"/>
            <a:ext cx="1389434" cy="554553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Access to Overdose Reversal Medications</a:t>
            </a:r>
          </a:p>
        </p:txBody>
      </p:sp>
      <p:cxnSp>
        <p:nvCxnSpPr>
          <p:cNvPr id="276" name="Straight Arrow Connector 275">
            <a:extLst>
              <a:ext uri="{FF2B5EF4-FFF2-40B4-BE49-F238E27FC236}">
                <a16:creationId xmlns:a16="http://schemas.microsoft.com/office/drawing/2014/main" id="{76C6835E-46D9-4A7B-AD78-E2895988AE24}"/>
              </a:ext>
            </a:extLst>
          </p:cNvPr>
          <p:cNvCxnSpPr>
            <a:cxnSpLocks/>
          </p:cNvCxnSpPr>
          <p:nvPr/>
        </p:nvCxnSpPr>
        <p:spPr>
          <a:xfrm flipH="1" flipV="1">
            <a:off x="5109972" y="3316044"/>
            <a:ext cx="1" cy="27542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Up Arrow 124">
            <a:extLst>
              <a:ext uri="{FF2B5EF4-FFF2-40B4-BE49-F238E27FC236}">
                <a16:creationId xmlns:a16="http://schemas.microsoft.com/office/drawing/2014/main" id="{3174B402-8A14-42EB-B852-295857F3E1F1}"/>
              </a:ext>
            </a:extLst>
          </p:cNvPr>
          <p:cNvSpPr/>
          <p:nvPr/>
        </p:nvSpPr>
        <p:spPr>
          <a:xfrm>
            <a:off x="7622410" y="478097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12" name="Rounded Rectangle 315">
            <a:extLst>
              <a:ext uri="{FF2B5EF4-FFF2-40B4-BE49-F238E27FC236}">
                <a16:creationId xmlns:a16="http://schemas.microsoft.com/office/drawing/2014/main" id="{357ED8BB-0E62-4695-B5A1-D2C04989D88F}"/>
              </a:ext>
            </a:extLst>
          </p:cNvPr>
          <p:cNvSpPr/>
          <p:nvPr/>
        </p:nvSpPr>
        <p:spPr>
          <a:xfrm>
            <a:off x="10960708" y="2791622"/>
            <a:ext cx="889502" cy="535346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Recovery  Supports</a:t>
            </a:r>
          </a:p>
        </p:txBody>
      </p: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495E430C-B4C7-49EE-AB15-6C1529D29445}"/>
              </a:ext>
            </a:extLst>
          </p:cNvPr>
          <p:cNvGrpSpPr/>
          <p:nvPr/>
        </p:nvGrpSpPr>
        <p:grpSpPr>
          <a:xfrm>
            <a:off x="11731041" y="3193261"/>
            <a:ext cx="210312" cy="192024"/>
            <a:chOff x="8061732" y="2515153"/>
            <a:chExt cx="245049" cy="228604"/>
          </a:xfrm>
        </p:grpSpPr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id="{89EE9186-B283-4FAD-B713-0AB0DBE35A5B}"/>
                </a:ext>
              </a:extLst>
            </p:cNvPr>
            <p:cNvGrpSpPr/>
            <p:nvPr/>
          </p:nvGrpSpPr>
          <p:grpSpPr>
            <a:xfrm>
              <a:off x="8078181" y="2515157"/>
              <a:ext cx="228600" cy="228600"/>
              <a:chOff x="4251250" y="3724099"/>
              <a:chExt cx="228600" cy="228600"/>
            </a:xfrm>
          </p:grpSpPr>
          <p:grpSp>
            <p:nvGrpSpPr>
              <p:cNvPr id="319" name="Group 318">
                <a:extLst>
                  <a:ext uri="{FF2B5EF4-FFF2-40B4-BE49-F238E27FC236}">
                    <a16:creationId xmlns:a16="http://schemas.microsoft.com/office/drawing/2014/main" id="{1471F349-7CE1-495F-ABE5-1E968F9B61C5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5FC791B0-43CB-486E-9A8B-519757766BCC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324" name="Rectangle 323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121A9ABE-1008-40AF-AD94-F9DC16F62010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320" name="Oval 319">
                <a:extLst>
                  <a:ext uri="{FF2B5EF4-FFF2-40B4-BE49-F238E27FC236}">
                    <a16:creationId xmlns:a16="http://schemas.microsoft.com/office/drawing/2014/main" id="{5B098E6E-FAE6-487B-BB52-E757A4DE2F93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CEF61A09-2CB4-48C5-BC3C-8BF42ED2FCDF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>
                <a:extLst>
                  <a:ext uri="{FF2B5EF4-FFF2-40B4-BE49-F238E27FC236}">
                    <a16:creationId xmlns:a16="http://schemas.microsoft.com/office/drawing/2014/main" id="{A5F69451-D9E2-4FD0-A8AD-02E59A205885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8" name="Rectangle 317">
              <a:hlinkClick r:id="rId15" action="ppaction://hlinksldjump"/>
              <a:extLst>
                <a:ext uri="{FF2B5EF4-FFF2-40B4-BE49-F238E27FC236}">
                  <a16:creationId xmlns:a16="http://schemas.microsoft.com/office/drawing/2014/main" id="{4AE0DBE2-349D-4181-88F8-D3071E64FA1A}"/>
                </a:ext>
              </a:extLst>
            </p:cNvPr>
            <p:cNvSpPr/>
            <p:nvPr/>
          </p:nvSpPr>
          <p:spPr>
            <a:xfrm>
              <a:off x="8061732" y="2515153"/>
              <a:ext cx="233425" cy="210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6" name="Straight Arrow Connector 325">
            <a:extLst>
              <a:ext uri="{FF2B5EF4-FFF2-40B4-BE49-F238E27FC236}">
                <a16:creationId xmlns:a16="http://schemas.microsoft.com/office/drawing/2014/main" id="{02F383BE-A8C3-48F7-8971-978A3B707B69}"/>
              </a:ext>
            </a:extLst>
          </p:cNvPr>
          <p:cNvCxnSpPr>
            <a:cxnSpLocks/>
          </p:cNvCxnSpPr>
          <p:nvPr/>
        </p:nvCxnSpPr>
        <p:spPr>
          <a:xfrm flipV="1">
            <a:off x="10276052" y="3318052"/>
            <a:ext cx="0" cy="24752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Up Arrow 131">
            <a:extLst>
              <a:ext uri="{FF2B5EF4-FFF2-40B4-BE49-F238E27FC236}">
                <a16:creationId xmlns:a16="http://schemas.microsoft.com/office/drawing/2014/main" id="{1D14001E-EEBC-4E98-B578-36615F988313}"/>
              </a:ext>
            </a:extLst>
          </p:cNvPr>
          <p:cNvSpPr/>
          <p:nvPr/>
        </p:nvSpPr>
        <p:spPr>
          <a:xfrm>
            <a:off x="9911082" y="17998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9" name="Rounded Rectangle 67">
            <a:extLst>
              <a:ext uri="{FF2B5EF4-FFF2-40B4-BE49-F238E27FC236}">
                <a16:creationId xmlns:a16="http://schemas.microsoft.com/office/drawing/2014/main" id="{0CC544A5-F7C1-4F20-8431-9480256D63FF}"/>
              </a:ext>
            </a:extLst>
          </p:cNvPr>
          <p:cNvSpPr/>
          <p:nvPr/>
        </p:nvSpPr>
        <p:spPr>
          <a:xfrm>
            <a:off x="8968748" y="4283119"/>
            <a:ext cx="2004231" cy="469641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Teamwork Among Existing Programs &amp; Coalitions </a:t>
            </a:r>
          </a:p>
        </p:txBody>
      </p:sp>
      <p:sp>
        <p:nvSpPr>
          <p:cNvPr id="220" name="Up Arrow 124">
            <a:extLst>
              <a:ext uri="{FF2B5EF4-FFF2-40B4-BE49-F238E27FC236}">
                <a16:creationId xmlns:a16="http://schemas.microsoft.com/office/drawing/2014/main" id="{64C94D87-F647-4E5D-AFAE-1B7A25C7A53A}"/>
              </a:ext>
            </a:extLst>
          </p:cNvPr>
          <p:cNvSpPr/>
          <p:nvPr/>
        </p:nvSpPr>
        <p:spPr>
          <a:xfrm>
            <a:off x="9168151" y="4097327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EAA5F6CA-D668-4484-8588-B4097DCAE8E2}"/>
              </a:ext>
            </a:extLst>
          </p:cNvPr>
          <p:cNvGrpSpPr/>
          <p:nvPr/>
        </p:nvGrpSpPr>
        <p:grpSpPr>
          <a:xfrm>
            <a:off x="10858662" y="4609766"/>
            <a:ext cx="210312" cy="191578"/>
            <a:chOff x="9206236" y="4186549"/>
            <a:chExt cx="239938" cy="2286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E0571185-FE0C-459E-B2A4-C33D22DF1E10}"/>
                </a:ext>
              </a:extLst>
            </p:cNvPr>
            <p:cNvGrpSpPr/>
            <p:nvPr/>
          </p:nvGrpSpPr>
          <p:grpSpPr>
            <a:xfrm>
              <a:off x="9217574" y="4186549"/>
              <a:ext cx="228600" cy="228600"/>
              <a:chOff x="4251250" y="3724099"/>
              <a:chExt cx="228600" cy="228600"/>
            </a:xfrm>
          </p:grpSpPr>
          <p:grpSp>
            <p:nvGrpSpPr>
              <p:cNvPr id="224" name="Group 223">
                <a:extLst>
                  <a:ext uri="{FF2B5EF4-FFF2-40B4-BE49-F238E27FC236}">
                    <a16:creationId xmlns:a16="http://schemas.microsoft.com/office/drawing/2014/main" id="{3DF0D36C-745F-4E10-9562-6DB07F63A9AA}"/>
                  </a:ext>
                </a:extLst>
              </p:cNvPr>
              <p:cNvGrpSpPr/>
              <p:nvPr/>
            </p:nvGrpSpPr>
            <p:grpSpPr>
              <a:xfrm>
                <a:off x="4324402" y="3797251"/>
                <a:ext cx="82296" cy="82296"/>
                <a:chOff x="2141284" y="3335209"/>
                <a:chExt cx="82296" cy="82296"/>
              </a:xfrm>
            </p:grpSpPr>
            <p:sp>
              <p:nvSpPr>
                <p:cNvPr id="266" name="Rectangle 265">
                  <a:extLst>
                    <a:ext uri="{FF2B5EF4-FFF2-40B4-BE49-F238E27FC236}">
                      <a16:creationId xmlns:a16="http://schemas.microsoft.com/office/drawing/2014/main" id="{E7E61A69-407E-4904-BF42-EDBFFE4AED1C}"/>
                    </a:ext>
                  </a:extLst>
                </p:cNvPr>
                <p:cNvSpPr/>
                <p:nvPr/>
              </p:nvSpPr>
              <p:spPr>
                <a:xfrm>
                  <a:off x="2171092" y="3335209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  <p:sp>
              <p:nvSpPr>
                <p:cNvPr id="267" name="Rectangle 266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81522BFC-1473-405E-9890-575A66C3D549}"/>
                    </a:ext>
                  </a:extLst>
                </p:cNvPr>
                <p:cNvSpPr/>
                <p:nvPr/>
              </p:nvSpPr>
              <p:spPr>
                <a:xfrm rot="16200000">
                  <a:off x="2168716" y="3335210"/>
                  <a:ext cx="27432" cy="82296"/>
                </a:xfrm>
                <a:prstGeom prst="rect">
                  <a:avLst/>
                </a:prstGeom>
                <a:solidFill>
                  <a:srgbClr val="E0E7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>
                    <a:latin typeface="Helvetica" charset="0"/>
                    <a:ea typeface="Helvetica" charset="0"/>
                    <a:cs typeface="Helvetica" charset="0"/>
                  </a:endParaRPr>
                </a:p>
              </p:txBody>
            </p:sp>
          </p:grp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728CA9E5-3C4C-4F92-82BE-633C5DD5B0D3}"/>
                  </a:ext>
                </a:extLst>
              </p:cNvPr>
              <p:cNvSpPr/>
              <p:nvPr/>
            </p:nvSpPr>
            <p:spPr>
              <a:xfrm>
                <a:off x="4251250" y="3724099"/>
                <a:ext cx="228600" cy="228600"/>
              </a:xfrm>
              <a:prstGeom prst="ellipse">
                <a:avLst/>
              </a:prstGeom>
              <a:solidFill>
                <a:srgbClr val="7A8D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8A5C9DC1-D204-40FE-8FCA-5D24CA105633}"/>
                  </a:ext>
                </a:extLst>
              </p:cNvPr>
              <p:cNvCxnSpPr/>
              <p:nvPr/>
            </p:nvCxnSpPr>
            <p:spPr>
              <a:xfrm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AAA398DE-EF55-4998-9C5C-BE03DD5A276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365550" y="3774682"/>
                <a:ext cx="0" cy="12743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3" name="Rectangle 222">
              <a:hlinkClick r:id="rId3" action="ppaction://hlinksldjump"/>
              <a:extLst>
                <a:ext uri="{FF2B5EF4-FFF2-40B4-BE49-F238E27FC236}">
                  <a16:creationId xmlns:a16="http://schemas.microsoft.com/office/drawing/2014/main" id="{942576CE-B4FB-4F5C-B5C4-48114D3F8D1F}"/>
                </a:ext>
              </a:extLst>
            </p:cNvPr>
            <p:cNvSpPr/>
            <p:nvPr/>
          </p:nvSpPr>
          <p:spPr>
            <a:xfrm>
              <a:off x="9206236" y="4195606"/>
              <a:ext cx="233425" cy="210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295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383" name="Rounded Rectangle 382"/>
          <p:cNvSpPr/>
          <p:nvPr/>
        </p:nvSpPr>
        <p:spPr>
          <a:xfrm>
            <a:off x="3261910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Youth to Improve Communication &amp; Prevention</a:t>
            </a:r>
          </a:p>
        </p:txBody>
      </p:sp>
      <p:sp>
        <p:nvSpPr>
          <p:cNvPr id="385" name="Rounded Rectangle 384"/>
          <p:cNvSpPr/>
          <p:nvPr/>
        </p:nvSpPr>
        <p:spPr>
          <a:xfrm>
            <a:off x="9689221" y="56095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4871" y="542504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7" name="Up Arrow 126"/>
          <p:cNvSpPr/>
          <p:nvPr/>
        </p:nvSpPr>
        <p:spPr>
          <a:xfrm>
            <a:off x="4241229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10606437" y="541740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5274791" y="883348"/>
            <a:ext cx="2249228" cy="602797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Protective Factors to Reduce SUDs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5559661" y="2416816"/>
            <a:ext cx="1671745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Positive Recreation Opportunities</a:t>
            </a:r>
          </a:p>
        </p:txBody>
      </p:sp>
      <p:cxnSp>
        <p:nvCxnSpPr>
          <p:cNvPr id="124" name="Straight Arrow Connector 123"/>
          <p:cNvCxnSpPr>
            <a:cxnSpLocks/>
          </p:cNvCxnSpPr>
          <p:nvPr/>
        </p:nvCxnSpPr>
        <p:spPr>
          <a:xfrm flipV="1">
            <a:off x="2532799" y="1275955"/>
            <a:ext cx="2718936" cy="1149524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ounded Rectangle 132"/>
          <p:cNvSpPr/>
          <p:nvPr/>
        </p:nvSpPr>
        <p:spPr>
          <a:xfrm>
            <a:off x="1382753" y="2417295"/>
            <a:ext cx="1548488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Empower &amp; Strengthen Parents</a:t>
            </a:r>
          </a:p>
        </p:txBody>
      </p:sp>
      <p:cxnSp>
        <p:nvCxnSpPr>
          <p:cNvPr id="134" name="Straight Arrow Connector 133"/>
          <p:cNvCxnSpPr>
            <a:cxnSpLocks/>
          </p:cNvCxnSpPr>
          <p:nvPr/>
        </p:nvCxnSpPr>
        <p:spPr>
          <a:xfrm flipV="1">
            <a:off x="4431176" y="1486145"/>
            <a:ext cx="1230926" cy="93115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cxnSpLocks/>
            <a:stCxn id="123" idx="0"/>
          </p:cNvCxnSpPr>
          <p:nvPr/>
        </p:nvCxnSpPr>
        <p:spPr>
          <a:xfrm flipH="1" flipV="1">
            <a:off x="6393622" y="1473628"/>
            <a:ext cx="1912" cy="94318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cxnSpLocks/>
          </p:cNvCxnSpPr>
          <p:nvPr/>
        </p:nvCxnSpPr>
        <p:spPr>
          <a:xfrm flipH="1" flipV="1">
            <a:off x="7310317" y="1486145"/>
            <a:ext cx="567209" cy="93115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cxnSpLocks/>
          </p:cNvCxnSpPr>
          <p:nvPr/>
        </p:nvCxnSpPr>
        <p:spPr>
          <a:xfrm flipH="1" flipV="1">
            <a:off x="7524019" y="1367073"/>
            <a:ext cx="2511810" cy="105840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ounded Rectangle 167"/>
          <p:cNvSpPr/>
          <p:nvPr/>
        </p:nvSpPr>
        <p:spPr>
          <a:xfrm>
            <a:off x="5524738" y="4447499"/>
            <a:ext cx="1737360" cy="64008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Become a </a:t>
            </a:r>
            <a:b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Trauma-Informed Community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3286542" y="2421380"/>
            <a:ext cx="1737173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Connections with Caring Adults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9442764" y="2416816"/>
            <a:ext cx="1932033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Detection &amp; Treatment of Mental Health Conditions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7448106" y="2418547"/>
            <a:ext cx="1737173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Job Opportunities for At-Risk Individuals</a:t>
            </a:r>
          </a:p>
        </p:txBody>
      </p:sp>
      <p:sp>
        <p:nvSpPr>
          <p:cNvPr id="187" name="Up Arrow 186"/>
          <p:cNvSpPr/>
          <p:nvPr/>
        </p:nvSpPr>
        <p:spPr>
          <a:xfrm>
            <a:off x="6304794" y="425555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8" y="44844"/>
            <a:ext cx="3867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improve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protective factors </a:t>
            </a:r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reduce SUDs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E456CFD-C99F-4986-AC61-970073BA18FF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90B0786-7460-4365-93CF-03A79D8E51ED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8ECB50C-1F5C-42E2-A6CD-A3F79EA30F2A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E7C6195-F152-476E-9FF8-69BAAFA32A8B}"/>
              </a:ext>
            </a:extLst>
          </p:cNvPr>
          <p:cNvGrpSpPr/>
          <p:nvPr/>
        </p:nvGrpSpPr>
        <p:grpSpPr>
          <a:xfrm>
            <a:off x="7361000" y="821227"/>
            <a:ext cx="205964" cy="192025"/>
            <a:chOff x="4251250" y="3724099"/>
            <a:chExt cx="228600" cy="228600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DA24AACA-ADC9-4866-93CD-E415EEE7CCB8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5665A428-AB45-47C3-B10B-4D04E3A187D7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62" name="Rectangle 61">
                <a:hlinkClick r:id="" action="ppaction://noaction"/>
                <a:extLst>
                  <a:ext uri="{FF2B5EF4-FFF2-40B4-BE49-F238E27FC236}">
                    <a16:creationId xmlns:a16="http://schemas.microsoft.com/office/drawing/2014/main" id="{560033BB-5752-425C-93F1-5108F935722C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44D607B-EF92-41A4-94B7-90B1F03C0089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DD5561B-3C00-44D1-BD29-E1527DAAE14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>
            <a:hlinkClick r:id="rId2" action="ppaction://hlinksldjump"/>
          </p:cNvPr>
          <p:cNvSpPr/>
          <p:nvPr/>
        </p:nvSpPr>
        <p:spPr>
          <a:xfrm>
            <a:off x="7337051" y="811997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7B46EEC-A2CB-40EF-9279-5F1B3082124D}"/>
              </a:ext>
            </a:extLst>
          </p:cNvPr>
          <p:cNvGrpSpPr/>
          <p:nvPr/>
        </p:nvGrpSpPr>
        <p:grpSpPr>
          <a:xfrm>
            <a:off x="7087342" y="4912642"/>
            <a:ext cx="205965" cy="192024"/>
            <a:chOff x="4251250" y="3724099"/>
            <a:chExt cx="228600" cy="22860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2D7853B-BE2F-4976-A2A7-CF8D19AA2A90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6806A4D2-2DB1-41FE-BD2F-82FC3B6DEDD2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69" name="Rectangle 68">
                <a:hlinkClick r:id="" action="ppaction://noaction"/>
                <a:extLst>
                  <a:ext uri="{FF2B5EF4-FFF2-40B4-BE49-F238E27FC236}">
                    <a16:creationId xmlns:a16="http://schemas.microsoft.com/office/drawing/2014/main" id="{7441A708-A642-4F3E-B319-CDAF2F562CCE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DCDF1D2-BF5E-409E-A054-1AA9F753F4D9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D53F5A3-9D82-49A9-9AE4-5DF2A5328500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D8BC3F1-F30F-4D70-A427-78A9BC63362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>
            <a:hlinkClick r:id="rId3" action="ppaction://hlinksldjump"/>
            <a:extLst>
              <a:ext uri="{FF2B5EF4-FFF2-40B4-BE49-F238E27FC236}">
                <a16:creationId xmlns:a16="http://schemas.microsoft.com/office/drawing/2014/main" id="{1E3126AB-8F3F-4ECD-BE2A-9E20CC0542B3}"/>
              </a:ext>
            </a:extLst>
          </p:cNvPr>
          <p:cNvSpPr/>
          <p:nvPr/>
        </p:nvSpPr>
        <p:spPr>
          <a:xfrm>
            <a:off x="7076891" y="4894180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817445-DB43-4B5C-ABCF-9BFCD0234957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October 2019</a:t>
            </a:r>
          </a:p>
        </p:txBody>
      </p:sp>
    </p:spTree>
    <p:extLst>
      <p:ext uri="{BB962C8B-B14F-4D97-AF65-F5344CB8AC3E}">
        <p14:creationId xmlns:p14="http://schemas.microsoft.com/office/powerpoint/2010/main" val="87012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383" name="Rounded Rectangle 382"/>
          <p:cNvSpPr/>
          <p:nvPr/>
        </p:nvSpPr>
        <p:spPr>
          <a:xfrm>
            <a:off x="3261910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Youth to Improve Communication &amp; Prevention</a:t>
            </a:r>
          </a:p>
        </p:txBody>
      </p:sp>
      <p:sp>
        <p:nvSpPr>
          <p:cNvPr id="385" name="Rounded Rectangle 384"/>
          <p:cNvSpPr/>
          <p:nvPr/>
        </p:nvSpPr>
        <p:spPr>
          <a:xfrm>
            <a:off x="9689221" y="56095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4871" y="542504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7" name="Up Arrow 126"/>
          <p:cNvSpPr/>
          <p:nvPr/>
        </p:nvSpPr>
        <p:spPr>
          <a:xfrm>
            <a:off x="4241229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10606437" y="541740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5274791" y="883348"/>
            <a:ext cx="2249228" cy="602797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Educate Communities to Prevent First-Time Use &amp; Misuse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7208430" y="2416816"/>
            <a:ext cx="1996405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&amp; Improve Training for Youth to Resist Peer Pressure to Misuse Drugs</a:t>
            </a:r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2156171" y="1275954"/>
            <a:ext cx="3095564" cy="115424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ounded Rectangle 132"/>
          <p:cNvSpPr/>
          <p:nvPr/>
        </p:nvSpPr>
        <p:spPr>
          <a:xfrm>
            <a:off x="1382753" y="2417295"/>
            <a:ext cx="1463040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Educate Parents on the Risks of Pain Medication</a:t>
            </a:r>
          </a:p>
        </p:txBody>
      </p:sp>
      <p:cxnSp>
        <p:nvCxnSpPr>
          <p:cNvPr id="134" name="Straight Arrow Connector 133"/>
          <p:cNvCxnSpPr>
            <a:cxnSpLocks/>
            <a:stCxn id="171" idx="0"/>
          </p:cNvCxnSpPr>
          <p:nvPr/>
        </p:nvCxnSpPr>
        <p:spPr>
          <a:xfrm flipV="1">
            <a:off x="5913509" y="1511888"/>
            <a:ext cx="147251" cy="90949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cxnSpLocks/>
          </p:cNvCxnSpPr>
          <p:nvPr/>
        </p:nvCxnSpPr>
        <p:spPr>
          <a:xfrm flipH="1" flipV="1">
            <a:off x="7265841" y="1501184"/>
            <a:ext cx="681748" cy="90949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H="1" flipV="1">
            <a:off x="7545971" y="1238743"/>
            <a:ext cx="3097306" cy="117807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cxnSpLocks/>
          </p:cNvCxnSpPr>
          <p:nvPr/>
        </p:nvCxnSpPr>
        <p:spPr>
          <a:xfrm flipV="1">
            <a:off x="4291464" y="1438330"/>
            <a:ext cx="924354" cy="98714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ounded Rectangle 167"/>
          <p:cNvSpPr/>
          <p:nvPr/>
        </p:nvSpPr>
        <p:spPr>
          <a:xfrm>
            <a:off x="5542844" y="4538029"/>
            <a:ext cx="1737360" cy="640080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Become a </a:t>
            </a:r>
            <a:b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Trauma-Informed Community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4983571" y="2421380"/>
            <a:ext cx="1859875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School-Based Prevention Programs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9485832" y="2416816"/>
            <a:ext cx="1888965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Understanding of Mental Health Issues and Resources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3063982" y="2416816"/>
            <a:ext cx="1638592" cy="64008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Educate Patients on the Risks of Opioids</a:t>
            </a:r>
          </a:p>
        </p:txBody>
      </p:sp>
      <p:sp>
        <p:nvSpPr>
          <p:cNvPr id="187" name="Up Arrow 186"/>
          <p:cNvSpPr/>
          <p:nvPr/>
        </p:nvSpPr>
        <p:spPr>
          <a:xfrm>
            <a:off x="6322900" y="434608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8" y="44844"/>
            <a:ext cx="38670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educate communities to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prevent first-time use &amp; misuse</a:t>
            </a:r>
          </a:p>
          <a:p>
            <a:endParaRPr lang="en-US" spc="30" dirty="0">
              <a:solidFill>
                <a:srgbClr val="343359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E456CFD-C99F-4986-AC61-970073BA18FF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90B0786-7460-4365-93CF-03A79D8E51ED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8ECB50C-1F5C-42E2-A6CD-A3F79EA30F2A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8355BC-5B26-45C2-9948-6DC3D4BB50C7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E7C6195-F152-476E-9FF8-69BAAFA32A8B}"/>
              </a:ext>
            </a:extLst>
          </p:cNvPr>
          <p:cNvGrpSpPr/>
          <p:nvPr/>
        </p:nvGrpSpPr>
        <p:grpSpPr>
          <a:xfrm>
            <a:off x="7369546" y="829773"/>
            <a:ext cx="205964" cy="192025"/>
            <a:chOff x="4251250" y="3724099"/>
            <a:chExt cx="228600" cy="228600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DA24AACA-ADC9-4866-93CD-E415EEE7CCB8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5665A428-AB45-47C3-B10B-4D04E3A187D7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62" name="Rectangle 61">
                <a:hlinkClick r:id="" action="ppaction://noaction"/>
                <a:extLst>
                  <a:ext uri="{FF2B5EF4-FFF2-40B4-BE49-F238E27FC236}">
                    <a16:creationId xmlns:a16="http://schemas.microsoft.com/office/drawing/2014/main" id="{560033BB-5752-425C-93F1-5108F935722C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44D607B-EF92-41A4-94B7-90B1F03C0089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DD5561B-3C00-44D1-BD29-E1527DAAE14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>
            <a:hlinkClick r:id="rId3" action="ppaction://hlinksldjump"/>
          </p:cNvPr>
          <p:cNvSpPr/>
          <p:nvPr/>
        </p:nvSpPr>
        <p:spPr>
          <a:xfrm>
            <a:off x="7345597" y="820543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7B46EEC-A2CB-40EF-9279-5F1B3082124D}"/>
              </a:ext>
            </a:extLst>
          </p:cNvPr>
          <p:cNvGrpSpPr/>
          <p:nvPr/>
        </p:nvGrpSpPr>
        <p:grpSpPr>
          <a:xfrm>
            <a:off x="7105448" y="5003172"/>
            <a:ext cx="205965" cy="192024"/>
            <a:chOff x="4251250" y="3724099"/>
            <a:chExt cx="228600" cy="22860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2D7853B-BE2F-4976-A2A7-CF8D19AA2A90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6806A4D2-2DB1-41FE-BD2F-82FC3B6DEDD2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69" name="Rectangle 68">
                <a:hlinkClick r:id="" action="ppaction://noaction"/>
                <a:extLst>
                  <a:ext uri="{FF2B5EF4-FFF2-40B4-BE49-F238E27FC236}">
                    <a16:creationId xmlns:a16="http://schemas.microsoft.com/office/drawing/2014/main" id="{7441A708-A642-4F3E-B319-CDAF2F562CCE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DCDF1D2-BF5E-409E-A054-1AA9F753F4D9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D53F5A3-9D82-49A9-9AE4-5DF2A5328500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D8BC3F1-F30F-4D70-A427-78A9BC63362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1E3126AB-8F3F-4ECD-BE2A-9E20CC0542B3}"/>
              </a:ext>
            </a:extLst>
          </p:cNvPr>
          <p:cNvSpPr/>
          <p:nvPr/>
        </p:nvSpPr>
        <p:spPr>
          <a:xfrm>
            <a:off x="7094997" y="4984710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817445-DB43-4B5C-ABCF-9BFCD0234957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October 2019</a:t>
            </a:r>
          </a:p>
        </p:txBody>
      </p:sp>
    </p:spTree>
    <p:extLst>
      <p:ext uri="{BB962C8B-B14F-4D97-AF65-F5344CB8AC3E}">
        <p14:creationId xmlns:p14="http://schemas.microsoft.com/office/powerpoint/2010/main" val="284946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383" name="Rounded Rectangle 382"/>
          <p:cNvSpPr/>
          <p:nvPr/>
        </p:nvSpPr>
        <p:spPr>
          <a:xfrm>
            <a:off x="3261910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Youth to Improve Communication &amp; Prevention</a:t>
            </a:r>
          </a:p>
        </p:txBody>
      </p:sp>
      <p:sp>
        <p:nvSpPr>
          <p:cNvPr id="384" name="Rounded Rectangle 383"/>
          <p:cNvSpPr/>
          <p:nvPr/>
        </p:nvSpPr>
        <p:spPr>
          <a:xfrm>
            <a:off x="7547400" y="5618470"/>
            <a:ext cx="2187278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Healthcare&amp; Treatment Professionals to Address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  <p:sp>
        <p:nvSpPr>
          <p:cNvPr id="385" name="Rounded Rectangle 384"/>
          <p:cNvSpPr/>
          <p:nvPr/>
        </p:nvSpPr>
        <p:spPr>
          <a:xfrm>
            <a:off x="9824725" y="5609570"/>
            <a:ext cx="1876175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386" name="Rounded Rectangle 385"/>
          <p:cNvSpPr/>
          <p:nvPr/>
        </p:nvSpPr>
        <p:spPr>
          <a:xfrm>
            <a:off x="540616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42488" y="542504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7" name="Up Arrow 126"/>
          <p:cNvSpPr/>
          <p:nvPr/>
        </p:nvSpPr>
        <p:spPr>
          <a:xfrm>
            <a:off x="4241229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8" name="Up Arrow 127"/>
          <p:cNvSpPr/>
          <p:nvPr/>
        </p:nvSpPr>
        <p:spPr>
          <a:xfrm>
            <a:off x="6322208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Up Arrow 128"/>
          <p:cNvSpPr/>
          <p:nvPr/>
        </p:nvSpPr>
        <p:spPr>
          <a:xfrm>
            <a:off x="8464616" y="542505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10606437" y="541740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9" y="44844"/>
            <a:ext cx="4417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Reduce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Diversion of Prescription Drugs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cxnSp>
        <p:nvCxnSpPr>
          <p:cNvPr id="57" name="Straight Arrow Connector 56"/>
          <p:cNvCxnSpPr>
            <a:cxnSpLocks/>
            <a:stCxn id="71" idx="0"/>
          </p:cNvCxnSpPr>
          <p:nvPr/>
        </p:nvCxnSpPr>
        <p:spPr>
          <a:xfrm flipV="1">
            <a:off x="2941575" y="1288658"/>
            <a:ext cx="2619091" cy="101376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/>
          </p:cNvCxnSpPr>
          <p:nvPr/>
        </p:nvCxnSpPr>
        <p:spPr>
          <a:xfrm flipV="1">
            <a:off x="6667599" y="1489800"/>
            <a:ext cx="0" cy="79904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/>
          </p:cNvCxnSpPr>
          <p:nvPr/>
        </p:nvCxnSpPr>
        <p:spPr>
          <a:xfrm flipH="1" flipV="1">
            <a:off x="7547401" y="1288659"/>
            <a:ext cx="2708864" cy="100019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 flipH="1" flipV="1">
            <a:off x="7368085" y="1511039"/>
            <a:ext cx="568088" cy="77781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5601281" y="907535"/>
            <a:ext cx="1935336" cy="60350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Diversion of Prescription Drugs 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08331" y="2301553"/>
            <a:ext cx="1463040" cy="66336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Prescription Drug Take-back &amp; Disposal Programs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935735" y="2302424"/>
            <a:ext cx="2011680" cy="65381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&amp; Enhance Prescription Drug Monitoring Programs (PDMP)</a:t>
            </a:r>
          </a:p>
        </p:txBody>
      </p:sp>
      <p:sp>
        <p:nvSpPr>
          <p:cNvPr id="80" name="Rounded Rectangle 84"/>
          <p:cNvSpPr/>
          <p:nvPr/>
        </p:nvSpPr>
        <p:spPr>
          <a:xfrm>
            <a:off x="5933217" y="2302424"/>
            <a:ext cx="1463040" cy="66248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Safe Storage of Prescription Drugs</a:t>
            </a:r>
          </a:p>
        </p:txBody>
      </p:sp>
      <p:sp>
        <p:nvSpPr>
          <p:cNvPr id="81" name="Rounded Rectangle 100"/>
          <p:cNvSpPr/>
          <p:nvPr/>
        </p:nvSpPr>
        <p:spPr>
          <a:xfrm>
            <a:off x="9420208" y="2302424"/>
            <a:ext cx="1463040" cy="64549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Minimize Other Diversion of Prescription Drugs</a:t>
            </a:r>
          </a:p>
        </p:txBody>
      </p:sp>
      <p:sp>
        <p:nvSpPr>
          <p:cNvPr id="82" name="Rectangle 81">
            <a:hlinkClick r:id="rId2" action="ppaction://hlinksldjump"/>
          </p:cNvPr>
          <p:cNvSpPr/>
          <p:nvPr/>
        </p:nvSpPr>
        <p:spPr>
          <a:xfrm>
            <a:off x="9502252" y="2524286"/>
            <a:ext cx="186101" cy="1926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7" name="Rectangle 86">
            <a:hlinkClick r:id="rId3" action="ppaction://hlinksldjump"/>
          </p:cNvPr>
          <p:cNvSpPr/>
          <p:nvPr/>
        </p:nvSpPr>
        <p:spPr>
          <a:xfrm rot="16200000">
            <a:off x="7445736" y="898731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395DA19-7C1F-4AF9-9A45-CEE2274E811A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5F524C8C-84C8-445A-A46A-3AD50329A6C0}"/>
              </a:ext>
            </a:extLst>
          </p:cNvPr>
          <p:cNvGrpSpPr/>
          <p:nvPr/>
        </p:nvGrpSpPr>
        <p:grpSpPr>
          <a:xfrm>
            <a:off x="3792963" y="2815378"/>
            <a:ext cx="205965" cy="192024"/>
            <a:chOff x="4251250" y="3724099"/>
            <a:chExt cx="228600" cy="228600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927E66D4-51F5-4762-8E25-210DBB76C5DE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EB8116E6-685C-4870-87BF-FE6D1B4B5843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22" name="Rectangle 121">
                <a:hlinkClick r:id="" action="ppaction://noaction"/>
                <a:extLst>
                  <a:ext uri="{FF2B5EF4-FFF2-40B4-BE49-F238E27FC236}">
                    <a16:creationId xmlns:a16="http://schemas.microsoft.com/office/drawing/2014/main" id="{03C1039F-E373-4CC3-B572-CF0A672EBF27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985CBC0A-FC7D-4487-B384-57D705D9AC46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91884E70-9F17-4C98-9DEE-B6AABDA4FCF2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41586655-5E9B-45B7-9232-77DA0FF8A45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Rectangle 103">
            <a:hlinkClick r:id="rId5" action="ppaction://hlinksldjump"/>
          </p:cNvPr>
          <p:cNvSpPr/>
          <p:nvPr/>
        </p:nvSpPr>
        <p:spPr>
          <a:xfrm>
            <a:off x="3764908" y="2802434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BC5DC29-3B67-4939-A890-A3669A0937A9}"/>
              </a:ext>
            </a:extLst>
          </p:cNvPr>
          <p:cNvGrpSpPr/>
          <p:nvPr/>
        </p:nvGrpSpPr>
        <p:grpSpPr>
          <a:xfrm>
            <a:off x="7379813" y="835233"/>
            <a:ext cx="205965" cy="192024"/>
            <a:chOff x="4251250" y="3724099"/>
            <a:chExt cx="228600" cy="228600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CD39975A-E1B5-42A0-9774-F314243706A7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99FDDB15-AFD6-4C9F-B9F9-DC103BEB05D7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50" name="Rectangle 149">
                <a:hlinkClick r:id="" action="ppaction://noaction"/>
                <a:extLst>
                  <a:ext uri="{FF2B5EF4-FFF2-40B4-BE49-F238E27FC236}">
                    <a16:creationId xmlns:a16="http://schemas.microsoft.com/office/drawing/2014/main" id="{90C572D4-7C2A-4325-B401-E75F6043B76F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DBD99B3-5524-49ED-8B6B-4EF77725DE81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46E4EA7-126E-412B-A468-8B7FC138E33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>
            <a:hlinkClick r:id="rId6" action="ppaction://hlinksldjump"/>
          </p:cNvPr>
          <p:cNvSpPr/>
          <p:nvPr/>
        </p:nvSpPr>
        <p:spPr>
          <a:xfrm>
            <a:off x="7368084" y="835233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65C2EFE-E5AC-412D-A2C7-841B6F69B63C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October 2019</a:t>
            </a:r>
          </a:p>
        </p:txBody>
      </p:sp>
      <p:sp>
        <p:nvSpPr>
          <p:cNvPr id="78" name="Rounded Rectangle 84">
            <a:extLst>
              <a:ext uri="{FF2B5EF4-FFF2-40B4-BE49-F238E27FC236}">
                <a16:creationId xmlns:a16="http://schemas.microsoft.com/office/drawing/2014/main" id="{D090B963-B3EC-4C15-B88C-1692FDE567B2}"/>
              </a:ext>
            </a:extLst>
          </p:cNvPr>
          <p:cNvSpPr/>
          <p:nvPr/>
        </p:nvSpPr>
        <p:spPr>
          <a:xfrm>
            <a:off x="4231932" y="2302424"/>
            <a:ext cx="1463040" cy="66248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Sharing of Prescription Drugs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B141BDF-C57A-42EB-8D50-9E28EA08AE95}"/>
              </a:ext>
            </a:extLst>
          </p:cNvPr>
          <p:cNvCxnSpPr>
            <a:cxnSpLocks/>
          </p:cNvCxnSpPr>
          <p:nvPr/>
        </p:nvCxnSpPr>
        <p:spPr>
          <a:xfrm flipV="1">
            <a:off x="5287193" y="1511039"/>
            <a:ext cx="568933" cy="79051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1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383" name="Rounded Rectangle 382"/>
          <p:cNvSpPr/>
          <p:nvPr/>
        </p:nvSpPr>
        <p:spPr>
          <a:xfrm>
            <a:off x="3261910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Youth to Improve Communication &amp; Prevention</a:t>
            </a:r>
          </a:p>
        </p:txBody>
      </p:sp>
      <p:sp>
        <p:nvSpPr>
          <p:cNvPr id="384" name="Rounded Rectangle 383"/>
          <p:cNvSpPr/>
          <p:nvPr/>
        </p:nvSpPr>
        <p:spPr>
          <a:xfrm>
            <a:off x="7547400" y="5618470"/>
            <a:ext cx="2187278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Healthcare&amp; Treatment Professionals to Address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  <p:sp>
        <p:nvSpPr>
          <p:cNvPr id="385" name="Rounded Rectangle 384"/>
          <p:cNvSpPr/>
          <p:nvPr/>
        </p:nvSpPr>
        <p:spPr>
          <a:xfrm>
            <a:off x="9824725" y="5609570"/>
            <a:ext cx="1876175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386" name="Rounded Rectangle 385"/>
          <p:cNvSpPr/>
          <p:nvPr/>
        </p:nvSpPr>
        <p:spPr>
          <a:xfrm>
            <a:off x="540616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42488" y="542504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7" name="Up Arrow 126"/>
          <p:cNvSpPr/>
          <p:nvPr/>
        </p:nvSpPr>
        <p:spPr>
          <a:xfrm>
            <a:off x="4241229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8" name="Up Arrow 127"/>
          <p:cNvSpPr/>
          <p:nvPr/>
        </p:nvSpPr>
        <p:spPr>
          <a:xfrm>
            <a:off x="6322208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Up Arrow 128"/>
          <p:cNvSpPr/>
          <p:nvPr/>
        </p:nvSpPr>
        <p:spPr>
          <a:xfrm>
            <a:off x="8464616" y="542505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10606437" y="541740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9" y="44844"/>
            <a:ext cx="459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Increase Early Interventions for People Misusing Drugs</a:t>
            </a:r>
          </a:p>
          <a:p>
            <a:endParaRPr lang="en-US" spc="30" dirty="0">
              <a:solidFill>
                <a:srgbClr val="343359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n-US" b="1" spc="30" dirty="0">
              <a:solidFill>
                <a:srgbClr val="343359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cxnSp>
        <p:nvCxnSpPr>
          <p:cNvPr id="57" name="Straight Arrow Connector 56"/>
          <p:cNvCxnSpPr>
            <a:cxnSpLocks/>
            <a:stCxn id="71" idx="0"/>
          </p:cNvCxnSpPr>
          <p:nvPr/>
        </p:nvCxnSpPr>
        <p:spPr>
          <a:xfrm flipV="1">
            <a:off x="2941575" y="1288658"/>
            <a:ext cx="2619091" cy="101376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/>
          </p:cNvCxnSpPr>
          <p:nvPr/>
        </p:nvCxnSpPr>
        <p:spPr>
          <a:xfrm flipV="1">
            <a:off x="6667599" y="1489800"/>
            <a:ext cx="0" cy="799049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/>
          </p:cNvCxnSpPr>
          <p:nvPr/>
        </p:nvCxnSpPr>
        <p:spPr>
          <a:xfrm flipH="1" flipV="1">
            <a:off x="7547401" y="1288659"/>
            <a:ext cx="2708864" cy="100019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 flipH="1" flipV="1">
            <a:off x="7233313" y="1489801"/>
            <a:ext cx="702860" cy="83321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5601281" y="907535"/>
            <a:ext cx="1935336" cy="60350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Early Interventions for People Misusing Drugs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08331" y="2301553"/>
            <a:ext cx="1463040" cy="66336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TBD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935735" y="2302424"/>
            <a:ext cx="2011680" cy="653811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SBIRT Program</a:t>
            </a:r>
          </a:p>
        </p:txBody>
      </p:sp>
      <p:sp>
        <p:nvSpPr>
          <p:cNvPr id="80" name="Rounded Rectangle 84"/>
          <p:cNvSpPr/>
          <p:nvPr/>
        </p:nvSpPr>
        <p:spPr>
          <a:xfrm>
            <a:off x="5933217" y="2302424"/>
            <a:ext cx="1463040" cy="66248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TBD</a:t>
            </a:r>
          </a:p>
        </p:txBody>
      </p:sp>
      <p:sp>
        <p:nvSpPr>
          <p:cNvPr id="81" name="Rounded Rectangle 100"/>
          <p:cNvSpPr/>
          <p:nvPr/>
        </p:nvSpPr>
        <p:spPr>
          <a:xfrm>
            <a:off x="9420208" y="2302424"/>
            <a:ext cx="1463040" cy="64549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TBD</a:t>
            </a:r>
          </a:p>
        </p:txBody>
      </p:sp>
      <p:sp>
        <p:nvSpPr>
          <p:cNvPr id="82" name="Rectangle 81">
            <a:hlinkClick r:id="rId2" action="ppaction://hlinksldjump"/>
          </p:cNvPr>
          <p:cNvSpPr/>
          <p:nvPr/>
        </p:nvSpPr>
        <p:spPr>
          <a:xfrm>
            <a:off x="9502252" y="2524286"/>
            <a:ext cx="186101" cy="1926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7" name="Rectangle 86">
            <a:hlinkClick r:id="rId3" action="ppaction://hlinksldjump"/>
          </p:cNvPr>
          <p:cNvSpPr/>
          <p:nvPr/>
        </p:nvSpPr>
        <p:spPr>
          <a:xfrm rot="16200000">
            <a:off x="7462828" y="898731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395DA19-7C1F-4AF9-9A45-CEE2274E811A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5F524C8C-84C8-445A-A46A-3AD50329A6C0}"/>
              </a:ext>
            </a:extLst>
          </p:cNvPr>
          <p:cNvGrpSpPr/>
          <p:nvPr/>
        </p:nvGrpSpPr>
        <p:grpSpPr>
          <a:xfrm>
            <a:off x="3792963" y="2815378"/>
            <a:ext cx="205965" cy="192024"/>
            <a:chOff x="4251250" y="3724099"/>
            <a:chExt cx="228600" cy="228600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927E66D4-51F5-4762-8E25-210DBB76C5DE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EB8116E6-685C-4870-87BF-FE6D1B4B5843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22" name="Rectangle 121">
                <a:hlinkClick r:id="" action="ppaction://noaction"/>
                <a:extLst>
                  <a:ext uri="{FF2B5EF4-FFF2-40B4-BE49-F238E27FC236}">
                    <a16:creationId xmlns:a16="http://schemas.microsoft.com/office/drawing/2014/main" id="{03C1039F-E373-4CC3-B572-CF0A672EBF27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985CBC0A-FC7D-4487-B384-57D705D9AC46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91884E70-9F17-4C98-9DEE-B6AABDA4FCF2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41586655-5E9B-45B7-9232-77DA0FF8A45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Rectangle 103">
            <a:hlinkClick r:id="rId5" action="ppaction://hlinksldjump"/>
          </p:cNvPr>
          <p:cNvSpPr/>
          <p:nvPr/>
        </p:nvSpPr>
        <p:spPr>
          <a:xfrm>
            <a:off x="3764908" y="2802434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BC5DC29-3B67-4939-A890-A3669A0937A9}"/>
              </a:ext>
            </a:extLst>
          </p:cNvPr>
          <p:cNvGrpSpPr/>
          <p:nvPr/>
        </p:nvGrpSpPr>
        <p:grpSpPr>
          <a:xfrm>
            <a:off x="7396905" y="835233"/>
            <a:ext cx="205965" cy="192024"/>
            <a:chOff x="4251250" y="3724099"/>
            <a:chExt cx="228600" cy="228600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CD39975A-E1B5-42A0-9774-F314243706A7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99FDDB15-AFD6-4C9F-B9F9-DC103BEB05D7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50" name="Rectangle 149">
                <a:hlinkClick r:id="" action="ppaction://noaction"/>
                <a:extLst>
                  <a:ext uri="{FF2B5EF4-FFF2-40B4-BE49-F238E27FC236}">
                    <a16:creationId xmlns:a16="http://schemas.microsoft.com/office/drawing/2014/main" id="{90C572D4-7C2A-4325-B401-E75F6043B76F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DBD99B3-5524-49ED-8B6B-4EF77725DE81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46E4EA7-126E-412B-A468-8B7FC138E33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>
            <a:hlinkClick r:id="rId6" action="ppaction://hlinksldjump"/>
          </p:cNvPr>
          <p:cNvSpPr/>
          <p:nvPr/>
        </p:nvSpPr>
        <p:spPr>
          <a:xfrm>
            <a:off x="7385176" y="835233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65C2EFE-E5AC-412D-A2C7-841B6F69B63C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October 2019</a:t>
            </a:r>
          </a:p>
        </p:txBody>
      </p:sp>
      <p:sp>
        <p:nvSpPr>
          <p:cNvPr id="78" name="Rounded Rectangle 84">
            <a:extLst>
              <a:ext uri="{FF2B5EF4-FFF2-40B4-BE49-F238E27FC236}">
                <a16:creationId xmlns:a16="http://schemas.microsoft.com/office/drawing/2014/main" id="{D090B963-B3EC-4C15-B88C-1692FDE567B2}"/>
              </a:ext>
            </a:extLst>
          </p:cNvPr>
          <p:cNvSpPr/>
          <p:nvPr/>
        </p:nvSpPr>
        <p:spPr>
          <a:xfrm>
            <a:off x="4231932" y="2302424"/>
            <a:ext cx="1463040" cy="66248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Screening for Risk and Misuse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B141BDF-C57A-42EB-8D50-9E28EA08AE95}"/>
              </a:ext>
            </a:extLst>
          </p:cNvPr>
          <p:cNvCxnSpPr>
            <a:cxnSpLocks/>
          </p:cNvCxnSpPr>
          <p:nvPr/>
        </p:nvCxnSpPr>
        <p:spPr>
          <a:xfrm flipV="1">
            <a:off x="5287193" y="1511039"/>
            <a:ext cx="568933" cy="79051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522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34871" y="542653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410832" y="220356"/>
            <a:ext cx="353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Expand SBIRT Program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287618" y="898891"/>
            <a:ext cx="2182563" cy="602797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SBIRT Program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4155D87-F8D0-413C-9A3C-F01DBF3DBD5E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91454C-CB7A-4AF6-B7F5-5F308CCAE202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CDC899-0571-422F-874C-2A5A9A7654F2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54" name="Rounded Rectangle 30">
            <a:extLst>
              <a:ext uri="{FF2B5EF4-FFF2-40B4-BE49-F238E27FC236}">
                <a16:creationId xmlns:a16="http://schemas.microsoft.com/office/drawing/2014/main" id="{4954685E-75E1-4219-933E-B5EEB83C64D5}"/>
              </a:ext>
            </a:extLst>
          </p:cNvPr>
          <p:cNvSpPr/>
          <p:nvPr/>
        </p:nvSpPr>
        <p:spPr>
          <a:xfrm>
            <a:off x="1200733" y="2141928"/>
            <a:ext cx="1624723" cy="581244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Places Doing SBIRT</a:t>
            </a:r>
          </a:p>
        </p:txBody>
      </p:sp>
      <p:sp>
        <p:nvSpPr>
          <p:cNvPr id="55" name="Rounded Rectangle 30">
            <a:extLst>
              <a:ext uri="{FF2B5EF4-FFF2-40B4-BE49-F238E27FC236}">
                <a16:creationId xmlns:a16="http://schemas.microsoft.com/office/drawing/2014/main" id="{F36145A6-A89B-4111-B379-D794582016DC}"/>
              </a:ext>
            </a:extLst>
          </p:cNvPr>
          <p:cNvSpPr/>
          <p:nvPr/>
        </p:nvSpPr>
        <p:spPr>
          <a:xfrm>
            <a:off x="3014066" y="2141928"/>
            <a:ext cx="1624724" cy="574173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prstClr val="black"/>
                </a:solidFill>
                <a:latin typeface="Helvetica" charset="0"/>
                <a:cs typeface="Helvetica" charset="0"/>
              </a:rPr>
              <a:t>Expand Adoption of Good Screening Tools</a:t>
            </a:r>
            <a:endParaRPr lang="en-US" sz="1000" dirty="0">
              <a:solidFill>
                <a:prstClr val="black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56" name="Rounded Rectangle 97">
            <a:extLst>
              <a:ext uri="{FF2B5EF4-FFF2-40B4-BE49-F238E27FC236}">
                <a16:creationId xmlns:a16="http://schemas.microsoft.com/office/drawing/2014/main" id="{2EA63E92-0B0D-4CA0-B82E-4BD6CF0A2BC1}"/>
              </a:ext>
            </a:extLst>
          </p:cNvPr>
          <p:cNvSpPr/>
          <p:nvPr/>
        </p:nvSpPr>
        <p:spPr>
          <a:xfrm>
            <a:off x="4768327" y="2121042"/>
            <a:ext cx="1316528" cy="595059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Training on SBIRT and its Value</a:t>
            </a:r>
          </a:p>
        </p:txBody>
      </p:sp>
      <p:sp>
        <p:nvSpPr>
          <p:cNvPr id="57" name="Rounded Rectangle 30">
            <a:extLst>
              <a:ext uri="{FF2B5EF4-FFF2-40B4-BE49-F238E27FC236}">
                <a16:creationId xmlns:a16="http://schemas.microsoft.com/office/drawing/2014/main" id="{55174682-29D3-4FD9-A68F-6D5CEB321982}"/>
              </a:ext>
            </a:extLst>
          </p:cNvPr>
          <p:cNvSpPr/>
          <p:nvPr/>
        </p:nvSpPr>
        <p:spPr>
          <a:xfrm>
            <a:off x="9220739" y="3023512"/>
            <a:ext cx="1828924" cy="46623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Increase Capacity of Mental Health Service Providers</a:t>
            </a:r>
          </a:p>
        </p:txBody>
      </p:sp>
      <p:sp>
        <p:nvSpPr>
          <p:cNvPr id="34" name="Rounded Rectangle 35">
            <a:extLst>
              <a:ext uri="{FF2B5EF4-FFF2-40B4-BE49-F238E27FC236}">
                <a16:creationId xmlns:a16="http://schemas.microsoft.com/office/drawing/2014/main" id="{21A97E33-F120-4C56-968A-3641873E9774}"/>
              </a:ext>
            </a:extLst>
          </p:cNvPr>
          <p:cNvSpPr/>
          <p:nvPr/>
        </p:nvSpPr>
        <p:spPr>
          <a:xfrm>
            <a:off x="6231946" y="2141585"/>
            <a:ext cx="1828925" cy="56598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Expand Training of Professionals in Brief Interventions</a:t>
            </a:r>
          </a:p>
        </p:txBody>
      </p:sp>
      <p:sp>
        <p:nvSpPr>
          <p:cNvPr id="40" name="Rounded Rectangle 30">
            <a:extLst>
              <a:ext uri="{FF2B5EF4-FFF2-40B4-BE49-F238E27FC236}">
                <a16:creationId xmlns:a16="http://schemas.microsoft.com/office/drawing/2014/main" id="{1524FED2-99C2-4069-88D2-56B8DB5B1C21}"/>
              </a:ext>
            </a:extLst>
          </p:cNvPr>
          <p:cNvSpPr/>
          <p:nvPr/>
        </p:nvSpPr>
        <p:spPr>
          <a:xfrm>
            <a:off x="10036889" y="2156498"/>
            <a:ext cx="1456880" cy="58123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Integrate SBIRT into EHRs</a:t>
            </a:r>
          </a:p>
        </p:txBody>
      </p:sp>
      <p:sp>
        <p:nvSpPr>
          <p:cNvPr id="43" name="Rounded Rectangle 30">
            <a:extLst>
              <a:ext uri="{FF2B5EF4-FFF2-40B4-BE49-F238E27FC236}">
                <a16:creationId xmlns:a16="http://schemas.microsoft.com/office/drawing/2014/main" id="{A5FE3B24-4D50-4D6E-97CF-AB7F702A92BF}"/>
              </a:ext>
            </a:extLst>
          </p:cNvPr>
          <p:cNvSpPr/>
          <p:nvPr/>
        </p:nvSpPr>
        <p:spPr>
          <a:xfrm>
            <a:off x="8207962" y="2141083"/>
            <a:ext cx="1516819" cy="602796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Strengthen Referral Pathways for Positive Screens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A02D4ED-E80C-465E-97A6-B489CEA5A0F7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2580461" y="1200290"/>
            <a:ext cx="2707157" cy="941295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2F20946-040E-401B-956A-7B4F314F1E9A}"/>
              </a:ext>
            </a:extLst>
          </p:cNvPr>
          <p:cNvCxnSpPr>
            <a:cxnSpLocks/>
          </p:cNvCxnSpPr>
          <p:nvPr/>
        </p:nvCxnSpPr>
        <p:spPr>
          <a:xfrm flipV="1">
            <a:off x="4375936" y="1495927"/>
            <a:ext cx="988359" cy="646001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6FBE661-B1E0-4657-A7C9-ED0AFDF2817D}"/>
              </a:ext>
            </a:extLst>
          </p:cNvPr>
          <p:cNvCxnSpPr>
            <a:cxnSpLocks/>
            <a:stCxn id="56" idx="0"/>
          </p:cNvCxnSpPr>
          <p:nvPr/>
        </p:nvCxnSpPr>
        <p:spPr>
          <a:xfrm flipV="1">
            <a:off x="5426591" y="1511052"/>
            <a:ext cx="201346" cy="60999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73B7F97-37EF-4C24-94EB-E63917131A65}"/>
              </a:ext>
            </a:extLst>
          </p:cNvPr>
          <p:cNvCxnSpPr>
            <a:cxnSpLocks/>
          </p:cNvCxnSpPr>
          <p:nvPr/>
        </p:nvCxnSpPr>
        <p:spPr>
          <a:xfrm flipH="1" flipV="1">
            <a:off x="6733683" y="1488893"/>
            <a:ext cx="293473" cy="645773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AC0B31A-C4A5-40C7-8BDD-BEAF70E0E79C}"/>
              </a:ext>
            </a:extLst>
          </p:cNvPr>
          <p:cNvCxnSpPr>
            <a:cxnSpLocks/>
          </p:cNvCxnSpPr>
          <p:nvPr/>
        </p:nvCxnSpPr>
        <p:spPr>
          <a:xfrm flipH="1" flipV="1">
            <a:off x="7470182" y="1280498"/>
            <a:ext cx="2909494" cy="869527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4D7229D-5A2C-438F-86EB-1A29F4BA3F51}"/>
              </a:ext>
            </a:extLst>
          </p:cNvPr>
          <p:cNvCxnSpPr>
            <a:cxnSpLocks/>
          </p:cNvCxnSpPr>
          <p:nvPr/>
        </p:nvCxnSpPr>
        <p:spPr>
          <a:xfrm flipH="1" flipV="1">
            <a:off x="7340847" y="1473439"/>
            <a:ext cx="1078367" cy="661228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B1EE6C8-795F-4F25-B68E-791BD1028226}"/>
              </a:ext>
            </a:extLst>
          </p:cNvPr>
          <p:cNvCxnSpPr>
            <a:cxnSpLocks/>
          </p:cNvCxnSpPr>
          <p:nvPr/>
        </p:nvCxnSpPr>
        <p:spPr>
          <a:xfrm flipV="1">
            <a:off x="9546240" y="2743880"/>
            <a:ext cx="0" cy="27963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384">
            <a:extLst>
              <a:ext uri="{FF2B5EF4-FFF2-40B4-BE49-F238E27FC236}">
                <a16:creationId xmlns:a16="http://schemas.microsoft.com/office/drawing/2014/main" id="{DB1DDC92-3FD7-4771-9CF9-4DC9CC0B99B4}"/>
              </a:ext>
            </a:extLst>
          </p:cNvPr>
          <p:cNvSpPr/>
          <p:nvPr/>
        </p:nvSpPr>
        <p:spPr>
          <a:xfrm>
            <a:off x="8257022" y="5580650"/>
            <a:ext cx="1900107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73" name="Rounded Rectangle 30">
            <a:extLst>
              <a:ext uri="{FF2B5EF4-FFF2-40B4-BE49-F238E27FC236}">
                <a16:creationId xmlns:a16="http://schemas.microsoft.com/office/drawing/2014/main" id="{F3B5524A-0079-4821-9EC4-2B6521ED8D0B}"/>
              </a:ext>
            </a:extLst>
          </p:cNvPr>
          <p:cNvSpPr/>
          <p:nvPr/>
        </p:nvSpPr>
        <p:spPr>
          <a:xfrm>
            <a:off x="8717666" y="3590327"/>
            <a:ext cx="1588070" cy="466230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cs typeface="Helvetica" charset="0"/>
              </a:rPr>
              <a:t>Improve Referral Mechanisms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9104B73-5091-4916-BE13-5FD09BBE9902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8966372" y="2743879"/>
            <a:ext cx="23688" cy="84645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383">
            <a:extLst>
              <a:ext uri="{FF2B5EF4-FFF2-40B4-BE49-F238E27FC236}">
                <a16:creationId xmlns:a16="http://schemas.microsoft.com/office/drawing/2014/main" id="{68805DF4-0BBC-437D-9E25-298FF2C73886}"/>
              </a:ext>
            </a:extLst>
          </p:cNvPr>
          <p:cNvSpPr/>
          <p:nvPr/>
        </p:nvSpPr>
        <p:spPr>
          <a:xfrm>
            <a:off x="5753367" y="5594423"/>
            <a:ext cx="2011680" cy="612648"/>
          </a:xfrm>
          <a:prstGeom prst="roundRect">
            <a:avLst/>
          </a:prstGeom>
          <a:solidFill>
            <a:srgbClr val="E0E7EF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Healthcare Professionals to Address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0A7BFC-A3FA-4DE8-ACF0-C1E4872540E3}"/>
              </a:ext>
            </a:extLst>
          </p:cNvPr>
          <p:cNvSpPr txBox="1"/>
          <p:nvPr/>
        </p:nvSpPr>
        <p:spPr>
          <a:xfrm>
            <a:off x="9217574" y="6475115"/>
            <a:ext cx="27380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http://IFI-WIKIS.com/IFI-OpioidCrisis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4" name="Rectangle 43">
            <a:hlinkClick r:id="rId3" action="ppaction://hlinksldjump"/>
            <a:extLst>
              <a:ext uri="{FF2B5EF4-FFF2-40B4-BE49-F238E27FC236}">
                <a16:creationId xmlns:a16="http://schemas.microsoft.com/office/drawing/2014/main" id="{9F02B0C8-4AF2-4B9A-BA7E-3E56AEC30198}"/>
              </a:ext>
            </a:extLst>
          </p:cNvPr>
          <p:cNvSpPr/>
          <p:nvPr/>
        </p:nvSpPr>
        <p:spPr>
          <a:xfrm rot="16200000">
            <a:off x="8406661" y="918014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88FBFA9-60E0-4F4B-8857-FBCAEF920BC3}"/>
              </a:ext>
            </a:extLst>
          </p:cNvPr>
          <p:cNvGrpSpPr/>
          <p:nvPr/>
        </p:nvGrpSpPr>
        <p:grpSpPr>
          <a:xfrm>
            <a:off x="7346385" y="830354"/>
            <a:ext cx="205965" cy="192024"/>
            <a:chOff x="4251250" y="3724099"/>
            <a:chExt cx="228600" cy="2286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39C98980-BFD8-432F-9E89-D307DB95EF47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CAA7180B-0CAC-4A6B-A27E-FC34243FB5EA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66" name="Rectangle 65">
                <a:hlinkClick r:id="" action="ppaction://noaction"/>
                <a:extLst>
                  <a:ext uri="{FF2B5EF4-FFF2-40B4-BE49-F238E27FC236}">
                    <a16:creationId xmlns:a16="http://schemas.microsoft.com/office/drawing/2014/main" id="{63071112-93C9-4B96-BBFC-C93DDC200150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A371BE0-ADBC-4A87-96C0-060E38A04E2C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9D9BAD4-C47D-45BF-85E9-C20F45AC54F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>
            <a:hlinkClick r:id="rId4" action="ppaction://hlinksldjump"/>
          </p:cNvPr>
          <p:cNvSpPr/>
          <p:nvPr/>
        </p:nvSpPr>
        <p:spPr>
          <a:xfrm>
            <a:off x="7332654" y="828116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4D51877-DABF-4664-8EC8-59041F0750B8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October 2018</a:t>
            </a:r>
          </a:p>
        </p:txBody>
      </p:sp>
    </p:spTree>
    <p:extLst>
      <p:ext uri="{BB962C8B-B14F-4D97-AF65-F5344CB8AC3E}">
        <p14:creationId xmlns:p14="http://schemas.microsoft.com/office/powerpoint/2010/main" val="224720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764" y="762919"/>
            <a:ext cx="11431183" cy="5589756"/>
          </a:xfrm>
          <a:prstGeom prst="rect">
            <a:avLst/>
          </a:prstGeom>
          <a:noFill/>
          <a:ln w="28575">
            <a:solidFill>
              <a:srgbClr val="2428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764" y="5296786"/>
            <a:ext cx="11444797" cy="0"/>
          </a:xfrm>
          <a:prstGeom prst="line">
            <a:avLst/>
          </a:prstGeom>
          <a:ln w="28575" cmpd="sng">
            <a:solidFill>
              <a:srgbClr val="24284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Rounded Rectangle 381"/>
          <p:cNvSpPr/>
          <p:nvPr/>
        </p:nvSpPr>
        <p:spPr>
          <a:xfrm>
            <a:off x="111765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Strengthen the Coalition to Reduce Opioid Abuse</a:t>
            </a:r>
          </a:p>
        </p:txBody>
      </p:sp>
      <p:sp>
        <p:nvSpPr>
          <p:cNvPr id="383" name="Rounded Rectangle 382"/>
          <p:cNvSpPr/>
          <p:nvPr/>
        </p:nvSpPr>
        <p:spPr>
          <a:xfrm>
            <a:off x="3261910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Youth to Improve Communication &amp; Prevention</a:t>
            </a:r>
          </a:p>
        </p:txBody>
      </p:sp>
      <p:sp>
        <p:nvSpPr>
          <p:cNvPr id="384" name="Rounded Rectangle 383"/>
          <p:cNvSpPr/>
          <p:nvPr/>
        </p:nvSpPr>
        <p:spPr>
          <a:xfrm>
            <a:off x="7547400" y="5618470"/>
            <a:ext cx="21812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Engage Healthcare &amp; Treatment Professionals to Address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the Opioid Crisis</a:t>
            </a:r>
          </a:p>
        </p:txBody>
      </p:sp>
      <p:sp>
        <p:nvSpPr>
          <p:cNvPr id="385" name="Rounded Rectangle 384"/>
          <p:cNvSpPr/>
          <p:nvPr/>
        </p:nvSpPr>
        <p:spPr>
          <a:xfrm>
            <a:off x="9818727" y="5609570"/>
            <a:ext cx="1882173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Resources to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Address the Opioid Crisis</a:t>
            </a:r>
          </a:p>
        </p:txBody>
      </p:sp>
      <p:sp>
        <p:nvSpPr>
          <p:cNvPr id="386" name="Rounded Rectangle 385"/>
          <p:cNvSpPr/>
          <p:nvPr/>
        </p:nvSpPr>
        <p:spPr>
          <a:xfrm>
            <a:off x="5406165" y="5618470"/>
            <a:ext cx="2011680" cy="612648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Data and Analysis on All Aspects of the Opioid Crisis</a:t>
            </a:r>
          </a:p>
        </p:txBody>
      </p:sp>
      <p:sp>
        <p:nvSpPr>
          <p:cNvPr id="126" name="Up Arrow 125"/>
          <p:cNvSpPr/>
          <p:nvPr/>
        </p:nvSpPr>
        <p:spPr>
          <a:xfrm>
            <a:off x="2042488" y="5425049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7" name="Up Arrow 126"/>
          <p:cNvSpPr/>
          <p:nvPr/>
        </p:nvSpPr>
        <p:spPr>
          <a:xfrm>
            <a:off x="4241229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8" name="Up Arrow 127"/>
          <p:cNvSpPr/>
          <p:nvPr/>
        </p:nvSpPr>
        <p:spPr>
          <a:xfrm>
            <a:off x="6322208" y="5419745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Up Arrow 128"/>
          <p:cNvSpPr/>
          <p:nvPr/>
        </p:nvSpPr>
        <p:spPr>
          <a:xfrm>
            <a:off x="8464616" y="5425050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0" name="Up Arrow 129"/>
          <p:cNvSpPr/>
          <p:nvPr/>
        </p:nvSpPr>
        <p:spPr>
          <a:xfrm>
            <a:off x="10606437" y="5417404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66459" y="44844"/>
            <a:ext cx="3528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to reduce </a:t>
            </a:r>
            <a:r>
              <a:rPr lang="en-US" b="1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over-prescription</a:t>
            </a:r>
          </a:p>
          <a:p>
            <a:r>
              <a:rPr lang="en-US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of opioids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59658" y="100435"/>
            <a:ext cx="251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" dirty="0">
                <a:solidFill>
                  <a:srgbClr val="FF4500"/>
                </a:solidFill>
                <a:latin typeface="Helvetica" charset="0"/>
                <a:ea typeface="Helvetica" charset="0"/>
                <a:cs typeface="Helvetica" charset="0"/>
              </a:rPr>
              <a:t>STRATEGY</a:t>
            </a:r>
          </a:p>
        </p:txBody>
      </p:sp>
      <p:cxnSp>
        <p:nvCxnSpPr>
          <p:cNvPr id="57" name="Straight Arrow Connector 56"/>
          <p:cNvCxnSpPr>
            <a:cxnSpLocks/>
            <a:endCxn id="68" idx="1"/>
          </p:cNvCxnSpPr>
          <p:nvPr/>
        </p:nvCxnSpPr>
        <p:spPr>
          <a:xfrm flipV="1">
            <a:off x="2821577" y="1188048"/>
            <a:ext cx="2194319" cy="766840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</p:cNvCxnSpPr>
          <p:nvPr/>
        </p:nvCxnSpPr>
        <p:spPr>
          <a:xfrm flipV="1">
            <a:off x="4438068" y="1502265"/>
            <a:ext cx="770511" cy="47459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5015896" y="886296"/>
            <a:ext cx="2520721" cy="603504"/>
          </a:xfrm>
          <a:prstGeom prst="roundRect">
            <a:avLst/>
          </a:prstGeom>
          <a:solidFill>
            <a:srgbClr val="E0E4EA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Reduce Over-Prescription of Opioids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5469447" y="1940564"/>
            <a:ext cx="2011680" cy="64878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&amp; Enhance Prescription Drug Monitoring Program (PDMP)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4865482" y="4668152"/>
            <a:ext cx="2899565" cy="532828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Professional Training on Opioid Risks &amp; Alternative Pain Management Approaches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097208" y="1943921"/>
            <a:ext cx="2181272" cy="64878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Expand &amp; Enhance Chronic Pain Prevention &amp; Management</a:t>
            </a:r>
          </a:p>
        </p:txBody>
      </p:sp>
      <p:sp>
        <p:nvSpPr>
          <p:cNvPr id="87" name="Rectangle 86">
            <a:hlinkClick r:id="rId2" action="ppaction://hlinksldjump"/>
          </p:cNvPr>
          <p:cNvSpPr/>
          <p:nvPr/>
        </p:nvSpPr>
        <p:spPr>
          <a:xfrm rot="16200000">
            <a:off x="7497012" y="864547"/>
            <a:ext cx="22859" cy="76199"/>
          </a:xfrm>
          <a:prstGeom prst="rect">
            <a:avLst/>
          </a:prstGeom>
          <a:solidFill>
            <a:srgbClr val="E0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8" name="Up Arrow 87"/>
          <p:cNvSpPr/>
          <p:nvPr/>
        </p:nvSpPr>
        <p:spPr>
          <a:xfrm>
            <a:off x="6236493" y="3591787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8495081" y="1940564"/>
            <a:ext cx="1463040" cy="64878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Prescribing Practices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3501243" y="1965054"/>
            <a:ext cx="1657220" cy="624295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Access to Non-Pharma Therapies to Treat Pain </a:t>
            </a:r>
          </a:p>
        </p:txBody>
      </p:sp>
      <p:sp>
        <p:nvSpPr>
          <p:cNvPr id="121" name="Up Arrow 120"/>
          <p:cNvSpPr/>
          <p:nvPr/>
        </p:nvSpPr>
        <p:spPr>
          <a:xfrm>
            <a:off x="6226640" y="4477278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69" name="Straight Arrow Connector 68"/>
          <p:cNvCxnSpPr>
            <a:cxnSpLocks/>
          </p:cNvCxnSpPr>
          <p:nvPr/>
        </p:nvCxnSpPr>
        <p:spPr>
          <a:xfrm flipV="1">
            <a:off x="6512765" y="1525526"/>
            <a:ext cx="0" cy="398302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  <a:stCxn id="93" idx="0"/>
            <a:endCxn id="68" idx="3"/>
          </p:cNvCxnSpPr>
          <p:nvPr/>
        </p:nvCxnSpPr>
        <p:spPr>
          <a:xfrm flipH="1" flipV="1">
            <a:off x="7536617" y="1188048"/>
            <a:ext cx="1689984" cy="752516"/>
          </a:xfrm>
          <a:prstGeom prst="straightConnector1">
            <a:avLst/>
          </a:prstGeom>
          <a:ln w="22225">
            <a:solidFill>
              <a:srgbClr val="7A8D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A3A541A3-B9B9-43AB-9748-641CD803FADB}"/>
              </a:ext>
            </a:extLst>
          </p:cNvPr>
          <p:cNvSpPr/>
          <p:nvPr/>
        </p:nvSpPr>
        <p:spPr>
          <a:xfrm>
            <a:off x="359764" y="762919"/>
            <a:ext cx="673100" cy="5589756"/>
          </a:xfrm>
          <a:prstGeom prst="rect">
            <a:avLst/>
          </a:prstGeom>
          <a:solidFill>
            <a:srgbClr val="17162A"/>
          </a:solidFill>
          <a:ln w="22225">
            <a:solidFill>
              <a:srgbClr val="34335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b="1" dirty="0">
              <a:solidFill>
                <a:srgbClr val="7A8DA9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2438760-0589-4F0E-93B7-9D059CD68A1A}"/>
              </a:ext>
            </a:extLst>
          </p:cNvPr>
          <p:cNvSpPr txBox="1"/>
          <p:nvPr/>
        </p:nvSpPr>
        <p:spPr>
          <a:xfrm rot="16200000">
            <a:off x="85893" y="5430592"/>
            <a:ext cx="123747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ASSET &amp; CAPACITY DEVELOPMENT Objectives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840FBF6-2BE8-421E-B385-06F56D4ECEF8}"/>
              </a:ext>
            </a:extLst>
          </p:cNvPr>
          <p:cNvSpPr txBox="1"/>
          <p:nvPr/>
        </p:nvSpPr>
        <p:spPr>
          <a:xfrm rot="16200000">
            <a:off x="165749" y="2764304"/>
            <a:ext cx="107776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STRATEGY Objectives</a:t>
            </a:r>
          </a:p>
        </p:txBody>
      </p:sp>
      <p:sp>
        <p:nvSpPr>
          <p:cNvPr id="101" name="Rounded Rectangle 97">
            <a:extLst>
              <a:ext uri="{FF2B5EF4-FFF2-40B4-BE49-F238E27FC236}">
                <a16:creationId xmlns:a16="http://schemas.microsoft.com/office/drawing/2014/main" id="{CA7CD7F8-8D99-42F0-B871-7280FB262542}"/>
              </a:ext>
            </a:extLst>
          </p:cNvPr>
          <p:cNvSpPr/>
          <p:nvPr/>
        </p:nvSpPr>
        <p:spPr>
          <a:xfrm>
            <a:off x="8329215" y="4668152"/>
            <a:ext cx="1932382" cy="527413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Insurance &amp; Pharmacy Policies &amp; Practices</a:t>
            </a:r>
          </a:p>
        </p:txBody>
      </p:sp>
      <p:sp>
        <p:nvSpPr>
          <p:cNvPr id="103" name="Up Arrow 87">
            <a:extLst>
              <a:ext uri="{FF2B5EF4-FFF2-40B4-BE49-F238E27FC236}">
                <a16:creationId xmlns:a16="http://schemas.microsoft.com/office/drawing/2014/main" id="{9382B18B-1A34-4BD6-81F9-2E7162BE8C2A}"/>
              </a:ext>
            </a:extLst>
          </p:cNvPr>
          <p:cNvSpPr/>
          <p:nvPr/>
        </p:nvSpPr>
        <p:spPr>
          <a:xfrm>
            <a:off x="9228560" y="4470036"/>
            <a:ext cx="177248" cy="152569"/>
          </a:xfrm>
          <a:prstGeom prst="upArrow">
            <a:avLst/>
          </a:prstGeom>
          <a:solidFill>
            <a:srgbClr val="7A8DA9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FAD1127-F5F2-40FB-917C-36157DDFFE86}"/>
              </a:ext>
            </a:extLst>
          </p:cNvPr>
          <p:cNvGrpSpPr/>
          <p:nvPr/>
        </p:nvGrpSpPr>
        <p:grpSpPr>
          <a:xfrm>
            <a:off x="7326086" y="2443171"/>
            <a:ext cx="205965" cy="192024"/>
            <a:chOff x="4251250" y="3724099"/>
            <a:chExt cx="228600" cy="228600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3DB52678-EFEB-4EDE-A294-4FF418A2AC98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0D795AED-513D-4451-B31E-2891E014544F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36" name="Rectangle 135">
                <a:hlinkClick r:id="" action="ppaction://noaction"/>
                <a:extLst>
                  <a:ext uri="{FF2B5EF4-FFF2-40B4-BE49-F238E27FC236}">
                    <a16:creationId xmlns:a16="http://schemas.microsoft.com/office/drawing/2014/main" id="{E8D6ACC5-B9FF-4B75-ADDA-489757CA9B73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347A9ED7-1CB2-4853-8B08-ADDE72CA7A67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5FE42E23-04CD-4C37-A099-100FCE83E90F}"/>
                </a:ext>
              </a:extLst>
            </p:cNvPr>
            <p:cNvCxnSpPr/>
            <p:nvPr/>
          </p:nvCxnSpPr>
          <p:spPr>
            <a:xfrm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011C6938-4229-4450-B2E7-43233AC4D45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E3F861E-84E6-4D24-A89E-4EC7FCED6DCD}"/>
              </a:ext>
            </a:extLst>
          </p:cNvPr>
          <p:cNvGrpSpPr/>
          <p:nvPr/>
        </p:nvGrpSpPr>
        <p:grpSpPr>
          <a:xfrm>
            <a:off x="7405458" y="795205"/>
            <a:ext cx="205965" cy="192024"/>
            <a:chOff x="4251250" y="3724099"/>
            <a:chExt cx="228600" cy="228600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5730933A-291C-4CEB-ACF7-42F458C78F13}"/>
                </a:ext>
              </a:extLst>
            </p:cNvPr>
            <p:cNvGrpSpPr/>
            <p:nvPr/>
          </p:nvGrpSpPr>
          <p:grpSpPr>
            <a:xfrm>
              <a:off x="4324402" y="3797251"/>
              <a:ext cx="82296" cy="82296"/>
              <a:chOff x="2141284" y="3335209"/>
              <a:chExt cx="82296" cy="82296"/>
            </a:xfrm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3C0B537C-0969-44DD-9B90-2C09B3C6D59E}"/>
                  </a:ext>
                </a:extLst>
              </p:cNvPr>
              <p:cNvSpPr/>
              <p:nvPr/>
            </p:nvSpPr>
            <p:spPr>
              <a:xfrm>
                <a:off x="2171092" y="3335209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  <p:sp>
            <p:nvSpPr>
              <p:cNvPr id="150" name="Rectangle 149">
                <a:hlinkClick r:id="" action="ppaction://noaction"/>
                <a:extLst>
                  <a:ext uri="{FF2B5EF4-FFF2-40B4-BE49-F238E27FC236}">
                    <a16:creationId xmlns:a16="http://schemas.microsoft.com/office/drawing/2014/main" id="{8A303316-61F0-449C-B71D-32530A9166E5}"/>
                  </a:ext>
                </a:extLst>
              </p:cNvPr>
              <p:cNvSpPr/>
              <p:nvPr/>
            </p:nvSpPr>
            <p:spPr>
              <a:xfrm rot="16200000">
                <a:off x="2168716" y="3335210"/>
                <a:ext cx="27432" cy="82296"/>
              </a:xfrm>
              <a:prstGeom prst="rect">
                <a:avLst/>
              </a:prstGeom>
              <a:solidFill>
                <a:srgbClr val="E0E7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p:grp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766ACFD-AE1C-4DFF-B80B-D4A0921D172D}"/>
                </a:ext>
              </a:extLst>
            </p:cNvPr>
            <p:cNvSpPr/>
            <p:nvPr/>
          </p:nvSpPr>
          <p:spPr>
            <a:xfrm>
              <a:off x="4251250" y="3724099"/>
              <a:ext cx="228600" cy="228600"/>
            </a:xfrm>
            <a:prstGeom prst="ellipse">
              <a:avLst/>
            </a:prstGeom>
            <a:solidFill>
              <a:srgbClr val="7A8D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37879E3-FA47-4215-A80A-FAE03A1A519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365550" y="3774682"/>
              <a:ext cx="0" cy="127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>
            <a:hlinkClick r:id="rId3" action="ppaction://hlinksldjump"/>
          </p:cNvPr>
          <p:cNvSpPr/>
          <p:nvPr/>
        </p:nvSpPr>
        <p:spPr>
          <a:xfrm>
            <a:off x="7390708" y="785974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hlinkClick r:id="rId4" action="ppaction://hlinksldjump"/>
          </p:cNvPr>
          <p:cNvSpPr/>
          <p:nvPr/>
        </p:nvSpPr>
        <p:spPr>
          <a:xfrm>
            <a:off x="7298626" y="2433940"/>
            <a:ext cx="233425" cy="2104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EA658F0-FA84-4F30-83F6-3093FF8ECAEE}"/>
              </a:ext>
            </a:extLst>
          </p:cNvPr>
          <p:cNvSpPr txBox="1"/>
          <p:nvPr/>
        </p:nvSpPr>
        <p:spPr>
          <a:xfrm>
            <a:off x="305760" y="6475115"/>
            <a:ext cx="227470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spc="30" dirty="0">
                <a:solidFill>
                  <a:srgbClr val="343359"/>
                </a:solidFill>
                <a:latin typeface="Helvetica" charset="0"/>
                <a:ea typeface="Helvetica" charset="0"/>
                <a:cs typeface="Helvetica" charset="0"/>
              </a:rPr>
              <a:t>Version 30, October 2019</a:t>
            </a:r>
          </a:p>
        </p:txBody>
      </p:sp>
      <p:sp>
        <p:nvSpPr>
          <p:cNvPr id="52" name="Rounded Rectangle 84">
            <a:extLst>
              <a:ext uri="{FF2B5EF4-FFF2-40B4-BE49-F238E27FC236}">
                <a16:creationId xmlns:a16="http://schemas.microsoft.com/office/drawing/2014/main" id="{E759758D-0CD0-4B93-B812-5375F2897BFA}"/>
              </a:ext>
            </a:extLst>
          </p:cNvPr>
          <p:cNvSpPr/>
          <p:nvPr/>
        </p:nvSpPr>
        <p:spPr>
          <a:xfrm>
            <a:off x="5437604" y="3828743"/>
            <a:ext cx="1734494" cy="474592"/>
          </a:xfrm>
          <a:prstGeom prst="roundRect">
            <a:avLst/>
          </a:prstGeom>
          <a:solidFill>
            <a:srgbClr val="FFD4CC"/>
          </a:solidFill>
          <a:ln>
            <a:solidFill>
              <a:srgbClr val="7A8DA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Screening for Risk and Misuse</a:t>
            </a:r>
          </a:p>
        </p:txBody>
      </p:sp>
    </p:spTree>
    <p:extLst>
      <p:ext uri="{BB962C8B-B14F-4D97-AF65-F5344CB8AC3E}">
        <p14:creationId xmlns:p14="http://schemas.microsoft.com/office/powerpoint/2010/main" val="72116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8F478972BE4A429946361FF1EF1273" ma:contentTypeVersion="10" ma:contentTypeDescription="Create a new document." ma:contentTypeScope="" ma:versionID="38fdb5eeca5149ff071a3e51eb70bdfd">
  <xsd:schema xmlns:xsd="http://www.w3.org/2001/XMLSchema" xmlns:xs="http://www.w3.org/2001/XMLSchema" xmlns:p="http://schemas.microsoft.com/office/2006/metadata/properties" xmlns:ns1="http://schemas.microsoft.com/sharepoint/v3" xmlns:ns2="a5435eea-dfd9-4de2-b3f7-bbd7ba263471" xmlns:ns3="0cd1561a-25ed-43d4-8d13-ad024dc8989b" targetNamespace="http://schemas.microsoft.com/office/2006/metadata/properties" ma:root="true" ma:fieldsID="ef43c889907a49cfa208966e74eb3572" ns1:_="" ns2:_="" ns3:_="">
    <xsd:import namespace="http://schemas.microsoft.com/sharepoint/v3"/>
    <xsd:import namespace="a5435eea-dfd9-4de2-b3f7-bbd7ba263471"/>
    <xsd:import namespace="0cd1561a-25ed-43d4-8d13-ad024dc898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Dat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435eea-dfd9-4de2-b3f7-bbd7ba2634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1561a-25ed-43d4-8d13-ad024dc8989b" elementFormDefault="qualified">
    <xsd:import namespace="http://schemas.microsoft.com/office/2006/documentManagement/types"/>
    <xsd:import namespace="http://schemas.microsoft.com/office/infopath/2007/PartnerControls"/>
    <xsd:element name="Date" ma:index="12" nillable="true" ma:displayName="Date" ma:format="DateOnly" ma:internalName="Date">
      <xsd:simpleType>
        <xsd:restriction base="dms:DateTime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Date xmlns="0cd1561a-25ed-43d4-8d13-ad024dc8989b" xsi:nil="true"/>
  </documentManagement>
</p:properties>
</file>

<file path=customXml/itemProps1.xml><?xml version="1.0" encoding="utf-8"?>
<ds:datastoreItem xmlns:ds="http://schemas.openxmlformats.org/officeDocument/2006/customXml" ds:itemID="{12924D61-2AD0-4531-A63C-17C25BBA40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360F69-B22F-4D28-9668-87A12BAD75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5435eea-dfd9-4de2-b3f7-bbd7ba263471"/>
    <ds:schemaRef ds:uri="0cd1561a-25ed-43d4-8d13-ad024dc898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49B630-C8D5-4DC5-896C-20E7D2DA649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0cd1561a-25ed-43d4-8d13-ad024dc8989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102281</TotalTime>
  <Words>3455</Words>
  <Application>Microsoft Office PowerPoint</Application>
  <PresentationFormat>Widescreen</PresentationFormat>
  <Paragraphs>615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Helvetica</vt:lpstr>
      <vt:lpstr>Open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Amelia Clouse</dc:creator>
  <cp:lastModifiedBy>Bill Barberg</cp:lastModifiedBy>
  <cp:revision>325</cp:revision>
  <cp:lastPrinted>2018-12-13T19:49:54Z</cp:lastPrinted>
  <dcterms:created xsi:type="dcterms:W3CDTF">2017-04-30T20:18:40Z</dcterms:created>
  <dcterms:modified xsi:type="dcterms:W3CDTF">2020-01-17T16:36:02Z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0x010100098F478972BE4A429946361FF1EF1273</vt:lpwstr>
  </property>
</Properties>
</file>